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7" r:id="rId2"/>
    <p:sldId id="258" r:id="rId3"/>
    <p:sldId id="256" r:id="rId4"/>
    <p:sldId id="259" r:id="rId5"/>
    <p:sldId id="273" r:id="rId6"/>
    <p:sldId id="263" r:id="rId7"/>
    <p:sldId id="262" r:id="rId8"/>
    <p:sldId id="261" r:id="rId9"/>
    <p:sldId id="268" r:id="rId10"/>
    <p:sldId id="264" r:id="rId11"/>
    <p:sldId id="272" r:id="rId12"/>
    <p:sldId id="270" r:id="rId13"/>
    <p:sldId id="260" r:id="rId14"/>
    <p:sldId id="269" r:id="rId15"/>
    <p:sldId id="271" r:id="rId16"/>
    <p:sldId id="278" r:id="rId17"/>
    <p:sldId id="281" r:id="rId18"/>
    <p:sldId id="276" r:id="rId19"/>
    <p:sldId id="274" r:id="rId20"/>
    <p:sldId id="275" r:id="rId21"/>
    <p:sldId id="277"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3232"/>
    <a:srgbClr val="B50F0C"/>
    <a:srgbClr val="223887"/>
    <a:srgbClr val="EBEA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2" d="100"/>
          <a:sy n="82" d="100"/>
        </p:scale>
        <p:origin x="691"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1E0C0-59FF-491D-9BB7-EDCFA352326D}" type="datetimeFigureOut">
              <a:rPr lang="zh-CN" altLang="en-US" smtClean="0"/>
              <a:t>2018/4/28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032B60-050D-471C-962A-D0435AD90661}" type="slidenum">
              <a:rPr lang="zh-CN" altLang="en-US" smtClean="0"/>
              <a:t>‹#›</a:t>
            </a:fld>
            <a:endParaRPr lang="zh-CN" altLang="en-US"/>
          </a:p>
        </p:txBody>
      </p:sp>
    </p:spTree>
    <p:extLst>
      <p:ext uri="{BB962C8B-B14F-4D97-AF65-F5344CB8AC3E}">
        <p14:creationId xmlns:p14="http://schemas.microsoft.com/office/powerpoint/2010/main" val="2716507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a:t>
            </a:r>
            <a:r>
              <a:rPr lang="en-US" altLang="zh-CN" dirty="0"/>
              <a:t>3</a:t>
            </a:r>
            <a:r>
              <a:rPr lang="zh-CN" altLang="en-US" dirty="0"/>
              <a:t>月下旬到四月上旬，中美贸易战的新闻热度急剧升温，我们来看看这段时间都发生了什么大事件吧</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95032B60-050D-471C-962A-D0435AD90661}" type="slidenum">
              <a:rPr lang="zh-CN" altLang="en-US" smtClean="0"/>
              <a:t>8</a:t>
            </a:fld>
            <a:endParaRPr lang="zh-CN" altLang="en-US"/>
          </a:p>
        </p:txBody>
      </p:sp>
    </p:spTree>
    <p:extLst>
      <p:ext uri="{BB962C8B-B14F-4D97-AF65-F5344CB8AC3E}">
        <p14:creationId xmlns:p14="http://schemas.microsoft.com/office/powerpoint/2010/main" val="116174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32B60-050D-471C-962A-D0435AD90661}" type="slidenum">
              <a:rPr lang="zh-CN" altLang="en-US" smtClean="0"/>
              <a:t>11</a:t>
            </a:fld>
            <a:endParaRPr lang="zh-CN" altLang="en-US"/>
          </a:p>
        </p:txBody>
      </p:sp>
    </p:spTree>
    <p:extLst>
      <p:ext uri="{BB962C8B-B14F-4D97-AF65-F5344CB8AC3E}">
        <p14:creationId xmlns:p14="http://schemas.microsoft.com/office/powerpoint/2010/main" val="2575908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032B60-050D-471C-962A-D0435AD90661}" type="slidenum">
              <a:rPr lang="zh-CN" altLang="en-US" smtClean="0"/>
              <a:t>16</a:t>
            </a:fld>
            <a:endParaRPr lang="zh-CN" altLang="en-US"/>
          </a:p>
        </p:txBody>
      </p:sp>
    </p:spTree>
    <p:extLst>
      <p:ext uri="{BB962C8B-B14F-4D97-AF65-F5344CB8AC3E}">
        <p14:creationId xmlns:p14="http://schemas.microsoft.com/office/powerpoint/2010/main" val="1672208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032B60-050D-471C-962A-D0435AD9066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84054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32B60-050D-471C-962A-D0435AD90661}" type="slidenum">
              <a:rPr lang="zh-CN" altLang="en-US" smtClean="0"/>
              <a:t>18</a:t>
            </a:fld>
            <a:endParaRPr lang="zh-CN" altLang="en-US"/>
          </a:p>
        </p:txBody>
      </p:sp>
    </p:spTree>
    <p:extLst>
      <p:ext uri="{BB962C8B-B14F-4D97-AF65-F5344CB8AC3E}">
        <p14:creationId xmlns:p14="http://schemas.microsoft.com/office/powerpoint/2010/main" val="2053106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34A2F7-656D-4549-9071-1DA0A98B7882}" type="datetimeFigureOut">
              <a:rPr lang="zh-CN" altLang="en-US" smtClean="0"/>
              <a:t>2018/4/28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1F3A6E-4667-4BAE-9AA2-599ACF9E0B23}" type="slidenum">
              <a:rPr lang="zh-CN" altLang="en-US" smtClean="0"/>
              <a:t>‹#›</a:t>
            </a:fld>
            <a:endParaRPr lang="zh-CN" altLang="en-US"/>
          </a:p>
        </p:txBody>
      </p:sp>
    </p:spTree>
    <p:extLst>
      <p:ext uri="{BB962C8B-B14F-4D97-AF65-F5344CB8AC3E}">
        <p14:creationId xmlns:p14="http://schemas.microsoft.com/office/powerpoint/2010/main" val="3754956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34A2F7-656D-4549-9071-1DA0A98B7882}" type="datetimeFigureOut">
              <a:rPr lang="zh-CN" altLang="en-US" smtClean="0"/>
              <a:t>2018/4/28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1F3A6E-4667-4BAE-9AA2-599ACF9E0B23}" type="slidenum">
              <a:rPr lang="zh-CN" altLang="en-US" smtClean="0"/>
              <a:t>‹#›</a:t>
            </a:fld>
            <a:endParaRPr lang="zh-CN" altLang="en-US"/>
          </a:p>
        </p:txBody>
      </p:sp>
    </p:spTree>
    <p:extLst>
      <p:ext uri="{BB962C8B-B14F-4D97-AF65-F5344CB8AC3E}">
        <p14:creationId xmlns:p14="http://schemas.microsoft.com/office/powerpoint/2010/main" val="2731649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34A2F7-656D-4549-9071-1DA0A98B7882}" type="datetimeFigureOut">
              <a:rPr lang="zh-CN" altLang="en-US" smtClean="0"/>
              <a:t>2018/4/28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1F3A6E-4667-4BAE-9AA2-599ACF9E0B23}" type="slidenum">
              <a:rPr lang="zh-CN" altLang="en-US" smtClean="0"/>
              <a:t>‹#›</a:t>
            </a:fld>
            <a:endParaRPr lang="zh-CN" altLang="en-US"/>
          </a:p>
        </p:txBody>
      </p:sp>
    </p:spTree>
    <p:extLst>
      <p:ext uri="{BB962C8B-B14F-4D97-AF65-F5344CB8AC3E}">
        <p14:creationId xmlns:p14="http://schemas.microsoft.com/office/powerpoint/2010/main" val="1346248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34A2F7-656D-4549-9071-1DA0A98B7882}" type="datetimeFigureOut">
              <a:rPr lang="zh-CN" altLang="en-US" smtClean="0"/>
              <a:t>2018/4/28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1F3A6E-4667-4BAE-9AA2-599ACF9E0B23}" type="slidenum">
              <a:rPr lang="zh-CN" altLang="en-US" smtClean="0"/>
              <a:t>‹#›</a:t>
            </a:fld>
            <a:endParaRPr lang="zh-CN" altLang="en-US"/>
          </a:p>
        </p:txBody>
      </p:sp>
    </p:spTree>
    <p:extLst>
      <p:ext uri="{BB962C8B-B14F-4D97-AF65-F5344CB8AC3E}">
        <p14:creationId xmlns:p14="http://schemas.microsoft.com/office/powerpoint/2010/main" val="68623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34A2F7-656D-4549-9071-1DA0A98B7882}" type="datetimeFigureOut">
              <a:rPr lang="zh-CN" altLang="en-US" smtClean="0"/>
              <a:t>2018/4/28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1F3A6E-4667-4BAE-9AA2-599ACF9E0B23}" type="slidenum">
              <a:rPr lang="zh-CN" altLang="en-US" smtClean="0"/>
              <a:t>‹#›</a:t>
            </a:fld>
            <a:endParaRPr lang="zh-CN" altLang="en-US"/>
          </a:p>
        </p:txBody>
      </p:sp>
    </p:spTree>
    <p:extLst>
      <p:ext uri="{BB962C8B-B14F-4D97-AF65-F5344CB8AC3E}">
        <p14:creationId xmlns:p14="http://schemas.microsoft.com/office/powerpoint/2010/main" val="1150642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34A2F7-656D-4549-9071-1DA0A98B7882}" type="datetimeFigureOut">
              <a:rPr lang="zh-CN" altLang="en-US" smtClean="0"/>
              <a:t>2018/4/28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1F3A6E-4667-4BAE-9AA2-599ACF9E0B23}" type="slidenum">
              <a:rPr lang="zh-CN" altLang="en-US" smtClean="0"/>
              <a:t>‹#›</a:t>
            </a:fld>
            <a:endParaRPr lang="zh-CN" altLang="en-US"/>
          </a:p>
        </p:txBody>
      </p:sp>
    </p:spTree>
    <p:extLst>
      <p:ext uri="{BB962C8B-B14F-4D97-AF65-F5344CB8AC3E}">
        <p14:creationId xmlns:p14="http://schemas.microsoft.com/office/powerpoint/2010/main" val="375374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34A2F7-656D-4549-9071-1DA0A98B7882}" type="datetimeFigureOut">
              <a:rPr lang="zh-CN" altLang="en-US" smtClean="0"/>
              <a:t>2018/4/28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D1F3A6E-4667-4BAE-9AA2-599ACF9E0B23}" type="slidenum">
              <a:rPr lang="zh-CN" altLang="en-US" smtClean="0"/>
              <a:t>‹#›</a:t>
            </a:fld>
            <a:endParaRPr lang="zh-CN" altLang="en-US"/>
          </a:p>
        </p:txBody>
      </p:sp>
    </p:spTree>
    <p:extLst>
      <p:ext uri="{BB962C8B-B14F-4D97-AF65-F5344CB8AC3E}">
        <p14:creationId xmlns:p14="http://schemas.microsoft.com/office/powerpoint/2010/main" val="1289357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34A2F7-656D-4549-9071-1DA0A98B7882}" type="datetimeFigureOut">
              <a:rPr lang="zh-CN" altLang="en-US" smtClean="0"/>
              <a:t>2018/4/28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D1F3A6E-4667-4BAE-9AA2-599ACF9E0B23}" type="slidenum">
              <a:rPr lang="zh-CN" altLang="en-US" smtClean="0"/>
              <a:t>‹#›</a:t>
            </a:fld>
            <a:endParaRPr lang="zh-CN" altLang="en-US"/>
          </a:p>
        </p:txBody>
      </p:sp>
    </p:spTree>
    <p:extLst>
      <p:ext uri="{BB962C8B-B14F-4D97-AF65-F5344CB8AC3E}">
        <p14:creationId xmlns:p14="http://schemas.microsoft.com/office/powerpoint/2010/main" val="2552469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34A2F7-656D-4549-9071-1DA0A98B7882}" type="datetimeFigureOut">
              <a:rPr lang="zh-CN" altLang="en-US" smtClean="0"/>
              <a:t>2018/4/28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D1F3A6E-4667-4BAE-9AA2-599ACF9E0B23}" type="slidenum">
              <a:rPr lang="zh-CN" altLang="en-US" smtClean="0"/>
              <a:t>‹#›</a:t>
            </a:fld>
            <a:endParaRPr lang="zh-CN" altLang="en-US"/>
          </a:p>
        </p:txBody>
      </p:sp>
    </p:spTree>
    <p:extLst>
      <p:ext uri="{BB962C8B-B14F-4D97-AF65-F5344CB8AC3E}">
        <p14:creationId xmlns:p14="http://schemas.microsoft.com/office/powerpoint/2010/main" val="4218501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34A2F7-656D-4549-9071-1DA0A98B7882}" type="datetimeFigureOut">
              <a:rPr lang="zh-CN" altLang="en-US" smtClean="0"/>
              <a:t>2018/4/28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1F3A6E-4667-4BAE-9AA2-599ACF9E0B23}" type="slidenum">
              <a:rPr lang="zh-CN" altLang="en-US" smtClean="0"/>
              <a:t>‹#›</a:t>
            </a:fld>
            <a:endParaRPr lang="zh-CN" altLang="en-US"/>
          </a:p>
        </p:txBody>
      </p:sp>
    </p:spTree>
    <p:extLst>
      <p:ext uri="{BB962C8B-B14F-4D97-AF65-F5344CB8AC3E}">
        <p14:creationId xmlns:p14="http://schemas.microsoft.com/office/powerpoint/2010/main" val="1840009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34A2F7-656D-4549-9071-1DA0A98B7882}" type="datetimeFigureOut">
              <a:rPr lang="zh-CN" altLang="en-US" smtClean="0"/>
              <a:t>2018/4/28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1F3A6E-4667-4BAE-9AA2-599ACF9E0B23}" type="slidenum">
              <a:rPr lang="zh-CN" altLang="en-US" smtClean="0"/>
              <a:t>‹#›</a:t>
            </a:fld>
            <a:endParaRPr lang="zh-CN" altLang="en-US"/>
          </a:p>
        </p:txBody>
      </p:sp>
    </p:spTree>
    <p:extLst>
      <p:ext uri="{BB962C8B-B14F-4D97-AF65-F5344CB8AC3E}">
        <p14:creationId xmlns:p14="http://schemas.microsoft.com/office/powerpoint/2010/main" val="1954186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34A2F7-656D-4549-9071-1DA0A98B7882}" type="datetimeFigureOut">
              <a:rPr lang="zh-CN" altLang="en-US" smtClean="0"/>
              <a:t>2018/4/28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1F3A6E-4667-4BAE-9AA2-599ACF9E0B23}" type="slidenum">
              <a:rPr lang="zh-CN" altLang="en-US" smtClean="0"/>
              <a:t>‹#›</a:t>
            </a:fld>
            <a:endParaRPr lang="zh-CN" altLang="en-US"/>
          </a:p>
        </p:txBody>
      </p:sp>
    </p:spTree>
    <p:extLst>
      <p:ext uri="{BB962C8B-B14F-4D97-AF65-F5344CB8AC3E}">
        <p14:creationId xmlns:p14="http://schemas.microsoft.com/office/powerpoint/2010/main" val="37852766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EBEAE7">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78180" y="1859339"/>
            <a:ext cx="10835640" cy="3139321"/>
          </a:xfrm>
          <a:prstGeom prst="rect">
            <a:avLst/>
          </a:prstGeom>
          <a:noFill/>
        </p:spPr>
        <p:txBody>
          <a:bodyPr wrap="square" rtlCol="0">
            <a:spAutoFit/>
          </a:bodyPr>
          <a:lstStyle/>
          <a:p>
            <a:pPr algn="ctr"/>
            <a:r>
              <a:rPr lang="zh-CN" altLang="en-US" sz="6600" dirty="0">
                <a:latin typeface="叶根友毛笔行书2.0版" panose="02010601030101010101" pitchFamily="2" charset="-122"/>
                <a:ea typeface="叶根友毛笔行书2.0版" panose="02010601030101010101" pitchFamily="2" charset="-122"/>
              </a:rPr>
              <a:t>中美贸易战</a:t>
            </a:r>
            <a:endParaRPr lang="en-US" altLang="zh-CN" sz="6600" dirty="0">
              <a:latin typeface="叶根友毛笔行书2.0版" panose="02010601030101010101" pitchFamily="2" charset="-122"/>
              <a:ea typeface="叶根友毛笔行书2.0版" panose="02010601030101010101" pitchFamily="2" charset="-122"/>
            </a:endParaRPr>
          </a:p>
          <a:p>
            <a:pPr algn="ctr"/>
            <a:r>
              <a:rPr lang="zh-CN" altLang="en-US" sz="6600" dirty="0">
                <a:latin typeface="叶根友毛笔行书2.0版" panose="02010601030101010101" pitchFamily="2" charset="-122"/>
                <a:ea typeface="叶根友毛笔行书2.0版" panose="02010601030101010101" pitchFamily="2" charset="-122"/>
              </a:rPr>
              <a:t>之</a:t>
            </a:r>
            <a:endParaRPr lang="en-US" altLang="zh-CN" sz="6600" dirty="0">
              <a:latin typeface="叶根友毛笔行书2.0版" panose="02010601030101010101" pitchFamily="2" charset="-122"/>
              <a:ea typeface="叶根友毛笔行书2.0版" panose="02010601030101010101" pitchFamily="2" charset="-122"/>
            </a:endParaRPr>
          </a:p>
          <a:p>
            <a:pPr algn="ctr"/>
            <a:r>
              <a:rPr lang="zh-CN" altLang="en-US" sz="6600" dirty="0">
                <a:latin typeface="叶根友毛笔行书2.0版" panose="02010601030101010101" pitchFamily="2" charset="-122"/>
                <a:ea typeface="叶根友毛笔行书2.0版" panose="02010601030101010101" pitchFamily="2" charset="-122"/>
              </a:rPr>
              <a:t>新闻文本分析</a:t>
            </a:r>
          </a:p>
        </p:txBody>
      </p:sp>
    </p:spTree>
    <p:extLst>
      <p:ext uri="{BB962C8B-B14F-4D97-AF65-F5344CB8AC3E}">
        <p14:creationId xmlns:p14="http://schemas.microsoft.com/office/powerpoint/2010/main" val="27992972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EAE7"/>
        </a:solidFill>
        <a:effectLst/>
      </p:bgPr>
    </p:bg>
    <p:spTree>
      <p:nvGrpSpPr>
        <p:cNvPr id="1" name=""/>
        <p:cNvGrpSpPr/>
        <p:nvPr/>
      </p:nvGrpSpPr>
      <p:grpSpPr>
        <a:xfrm>
          <a:off x="0" y="0"/>
          <a:ext cx="0" cy="0"/>
          <a:chOff x="0" y="0"/>
          <a:chExt cx="0" cy="0"/>
        </a:xfrm>
      </p:grpSpPr>
      <p:grpSp>
        <p:nvGrpSpPr>
          <p:cNvPr id="14" name="组合 13"/>
          <p:cNvGrpSpPr/>
          <p:nvPr/>
        </p:nvGrpSpPr>
        <p:grpSpPr>
          <a:xfrm>
            <a:off x="4434840" y="2529840"/>
            <a:ext cx="3322320" cy="1158240"/>
            <a:chOff x="4434840" y="1691640"/>
            <a:chExt cx="3322320" cy="1158240"/>
          </a:xfrm>
          <a:effectLst>
            <a:outerShdw blurRad="50800" dist="38100" dir="2700000" algn="tl" rotWithShape="0">
              <a:prstClr val="black">
                <a:alpha val="40000"/>
              </a:prstClr>
            </a:outerShdw>
          </a:effectLst>
        </p:grpSpPr>
        <p:sp>
          <p:nvSpPr>
            <p:cNvPr id="9" name="矩形 8"/>
            <p:cNvSpPr/>
            <p:nvPr/>
          </p:nvSpPr>
          <p:spPr>
            <a:xfrm>
              <a:off x="4434840" y="1691640"/>
              <a:ext cx="3322320" cy="868680"/>
            </a:xfrm>
            <a:prstGeom prst="rect">
              <a:avLst/>
            </a:prstGeom>
            <a:solidFill>
              <a:srgbClr val="B50F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0800000">
              <a:off x="5821680" y="2560320"/>
              <a:ext cx="548640" cy="289560"/>
            </a:xfrm>
            <a:prstGeom prst="triangle">
              <a:avLst/>
            </a:prstGeom>
            <a:solidFill>
              <a:srgbClr val="B50F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189220" y="1827938"/>
              <a:ext cx="1813560" cy="584775"/>
            </a:xfrm>
            <a:prstGeom prst="rect">
              <a:avLst/>
            </a:prstGeom>
            <a:noFill/>
          </p:spPr>
          <p:txBody>
            <a:bodyPr wrap="square" rtlCol="0">
              <a:spAutoFit/>
            </a:bodyPr>
            <a:lstStyle/>
            <a:p>
              <a:r>
                <a:rPr lang="zh-CN" altLang="en-US" sz="3200" dirty="0">
                  <a:solidFill>
                    <a:schemeClr val="bg1"/>
                  </a:solidFill>
                  <a:latin typeface="黑体" panose="02010609060101010101" pitchFamily="49" charset="-122"/>
                  <a:ea typeface="黑体" panose="02010609060101010101" pitchFamily="49" charset="-122"/>
                </a:rPr>
                <a:t>第三部分</a:t>
              </a:r>
            </a:p>
          </p:txBody>
        </p:sp>
      </p:grpSp>
      <p:sp>
        <p:nvSpPr>
          <p:cNvPr id="13" name="文本框 12"/>
          <p:cNvSpPr txBox="1"/>
          <p:nvPr/>
        </p:nvSpPr>
        <p:spPr>
          <a:xfrm>
            <a:off x="4621431" y="3835687"/>
            <a:ext cx="2949139" cy="923330"/>
          </a:xfrm>
          <a:prstGeom prst="rect">
            <a:avLst/>
          </a:prstGeom>
          <a:noFill/>
        </p:spPr>
        <p:txBody>
          <a:bodyPr wrap="square" rtlCol="0">
            <a:spAutoFit/>
          </a:bodyPr>
          <a:lstStyle/>
          <a:p>
            <a:r>
              <a:rPr lang="zh-CN" altLang="en-US" sz="5400" b="1" dirty="0">
                <a:solidFill>
                  <a:srgbClr val="B50F0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词频统计</a:t>
            </a:r>
          </a:p>
        </p:txBody>
      </p:sp>
      <p:pic>
        <p:nvPicPr>
          <p:cNvPr id="15" name="图片 1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85460" y="891877"/>
            <a:ext cx="3548079" cy="1816818"/>
          </a:xfrm>
          <a:prstGeom prst="rect">
            <a:avLst/>
          </a:prstGeom>
        </p:spPr>
      </p:pic>
    </p:spTree>
    <p:extLst>
      <p:ext uri="{BB962C8B-B14F-4D97-AF65-F5344CB8AC3E}">
        <p14:creationId xmlns:p14="http://schemas.microsoft.com/office/powerpoint/2010/main" val="35599302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EAE7"/>
        </a:solidFill>
        <a:effectLst/>
      </p:bgPr>
    </p:bg>
    <p:spTree>
      <p:nvGrpSpPr>
        <p:cNvPr id="1" name=""/>
        <p:cNvGrpSpPr/>
        <p:nvPr/>
      </p:nvGrpSpPr>
      <p:grpSpPr>
        <a:xfrm>
          <a:off x="0" y="0"/>
          <a:ext cx="0" cy="0"/>
          <a:chOff x="0" y="0"/>
          <a:chExt cx="0" cy="0"/>
        </a:xfrm>
      </p:grpSpPr>
      <p:sp>
        <p:nvSpPr>
          <p:cNvPr id="19" name="云形标注 18"/>
          <p:cNvSpPr/>
          <p:nvPr/>
        </p:nvSpPr>
        <p:spPr>
          <a:xfrm>
            <a:off x="8366760" y="1965960"/>
            <a:ext cx="3688080" cy="3200400"/>
          </a:xfrm>
          <a:prstGeom prst="cloudCallout">
            <a:avLst/>
          </a:prstGeom>
          <a:solidFill>
            <a:srgbClr val="DF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0" y="1005840"/>
            <a:ext cx="12192000" cy="0"/>
          </a:xfrm>
          <a:prstGeom prst="line">
            <a:avLst/>
          </a:prstGeom>
          <a:ln w="57150">
            <a:solidFill>
              <a:srgbClr val="DF3232"/>
            </a:solidFill>
            <a:prstDash val="sysDash"/>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240225" y="184243"/>
            <a:ext cx="5078535" cy="672588"/>
            <a:chOff x="240225" y="184242"/>
            <a:chExt cx="6226061" cy="803747"/>
          </a:xfrm>
        </p:grpSpPr>
        <p:grpSp>
          <p:nvGrpSpPr>
            <p:cNvPr id="12" name="组合 11"/>
            <p:cNvGrpSpPr/>
            <p:nvPr/>
          </p:nvGrpSpPr>
          <p:grpSpPr>
            <a:xfrm>
              <a:off x="240225" y="184242"/>
              <a:ext cx="616576" cy="702311"/>
              <a:chOff x="9247188" y="5113338"/>
              <a:chExt cx="420687" cy="481013"/>
            </a:xfrm>
          </p:grpSpPr>
          <p:sp>
            <p:nvSpPr>
              <p:cNvPr id="14" name="Freeform 29"/>
              <p:cNvSpPr>
                <a:spLocks/>
              </p:cNvSpPr>
              <p:nvPr/>
            </p:nvSpPr>
            <p:spPr bwMode="auto">
              <a:xfrm>
                <a:off x="9337675" y="5113338"/>
                <a:ext cx="330200" cy="330200"/>
              </a:xfrm>
              <a:custGeom>
                <a:avLst/>
                <a:gdLst>
                  <a:gd name="T0" fmla="*/ 66 w 88"/>
                  <a:gd name="T1" fmla="*/ 20 h 88"/>
                  <a:gd name="T2" fmla="*/ 44 w 88"/>
                  <a:gd name="T3" fmla="*/ 10 h 88"/>
                  <a:gd name="T4" fmla="*/ 44 w 88"/>
                  <a:gd name="T5" fmla="*/ 10 h 88"/>
                  <a:gd name="T6" fmla="*/ 22 w 88"/>
                  <a:gd name="T7" fmla="*/ 0 h 88"/>
                  <a:gd name="T8" fmla="*/ 0 w 88"/>
                  <a:gd name="T9" fmla="*/ 10 h 88"/>
                  <a:gd name="T10" fmla="*/ 0 w 88"/>
                  <a:gd name="T11" fmla="*/ 10 h 88"/>
                  <a:gd name="T12" fmla="*/ 0 w 88"/>
                  <a:gd name="T13" fmla="*/ 78 h 88"/>
                  <a:gd name="T14" fmla="*/ 22 w 88"/>
                  <a:gd name="T15" fmla="*/ 69 h 88"/>
                  <a:gd name="T16" fmla="*/ 44 w 88"/>
                  <a:gd name="T17" fmla="*/ 78 h 88"/>
                  <a:gd name="T18" fmla="*/ 44 w 88"/>
                  <a:gd name="T19" fmla="*/ 78 h 88"/>
                  <a:gd name="T20" fmla="*/ 66 w 88"/>
                  <a:gd name="T21" fmla="*/ 88 h 88"/>
                  <a:gd name="T22" fmla="*/ 88 w 88"/>
                  <a:gd name="T23" fmla="*/ 78 h 88"/>
                  <a:gd name="T24" fmla="*/ 88 w 88"/>
                  <a:gd name="T25" fmla="*/ 78 h 88"/>
                  <a:gd name="T26" fmla="*/ 88 w 88"/>
                  <a:gd name="T27" fmla="*/ 10 h 88"/>
                  <a:gd name="T28" fmla="*/ 66 w 88"/>
                  <a:gd name="T29" fmla="*/ 2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66" y="20"/>
                    </a:moveTo>
                    <a:cubicBezTo>
                      <a:pt x="58" y="20"/>
                      <a:pt x="50" y="16"/>
                      <a:pt x="44" y="10"/>
                    </a:cubicBezTo>
                    <a:cubicBezTo>
                      <a:pt x="44" y="10"/>
                      <a:pt x="44" y="10"/>
                      <a:pt x="44" y="10"/>
                    </a:cubicBezTo>
                    <a:cubicBezTo>
                      <a:pt x="38" y="4"/>
                      <a:pt x="30" y="0"/>
                      <a:pt x="22" y="0"/>
                    </a:cubicBezTo>
                    <a:cubicBezTo>
                      <a:pt x="14" y="0"/>
                      <a:pt x="6" y="4"/>
                      <a:pt x="0" y="10"/>
                    </a:cubicBezTo>
                    <a:cubicBezTo>
                      <a:pt x="0" y="10"/>
                      <a:pt x="0" y="10"/>
                      <a:pt x="0" y="10"/>
                    </a:cubicBezTo>
                    <a:cubicBezTo>
                      <a:pt x="0" y="78"/>
                      <a:pt x="0" y="78"/>
                      <a:pt x="0" y="78"/>
                    </a:cubicBezTo>
                    <a:cubicBezTo>
                      <a:pt x="6" y="72"/>
                      <a:pt x="14" y="69"/>
                      <a:pt x="22" y="69"/>
                    </a:cubicBezTo>
                    <a:cubicBezTo>
                      <a:pt x="30" y="69"/>
                      <a:pt x="38" y="72"/>
                      <a:pt x="44" y="78"/>
                    </a:cubicBezTo>
                    <a:cubicBezTo>
                      <a:pt x="44" y="78"/>
                      <a:pt x="44" y="78"/>
                      <a:pt x="44" y="78"/>
                    </a:cubicBezTo>
                    <a:cubicBezTo>
                      <a:pt x="50" y="85"/>
                      <a:pt x="58" y="88"/>
                      <a:pt x="66" y="88"/>
                    </a:cubicBezTo>
                    <a:cubicBezTo>
                      <a:pt x="75" y="88"/>
                      <a:pt x="82" y="85"/>
                      <a:pt x="88" y="78"/>
                    </a:cubicBezTo>
                    <a:cubicBezTo>
                      <a:pt x="88" y="78"/>
                      <a:pt x="88" y="78"/>
                      <a:pt x="88" y="78"/>
                    </a:cubicBezTo>
                    <a:cubicBezTo>
                      <a:pt x="88" y="10"/>
                      <a:pt x="88" y="10"/>
                      <a:pt x="88" y="10"/>
                    </a:cubicBezTo>
                    <a:cubicBezTo>
                      <a:pt x="82" y="16"/>
                      <a:pt x="75" y="20"/>
                      <a:pt x="66" y="2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B50F0C"/>
                  </a:solidFill>
                </a:endParaRPr>
              </a:p>
            </p:txBody>
          </p:sp>
          <p:sp>
            <p:nvSpPr>
              <p:cNvPr id="15" name="Freeform 30"/>
              <p:cNvSpPr>
                <a:spLocks/>
              </p:cNvSpPr>
              <p:nvPr/>
            </p:nvSpPr>
            <p:spPr bwMode="auto">
              <a:xfrm>
                <a:off x="9247188" y="5113338"/>
                <a:ext cx="52388" cy="481013"/>
              </a:xfrm>
              <a:custGeom>
                <a:avLst/>
                <a:gdLst>
                  <a:gd name="T0" fmla="*/ 7 w 14"/>
                  <a:gd name="T1" fmla="*/ 0 h 128"/>
                  <a:gd name="T2" fmla="*/ 0 w 14"/>
                  <a:gd name="T3" fmla="*/ 7 h 128"/>
                  <a:gd name="T4" fmla="*/ 0 w 14"/>
                  <a:gd name="T5" fmla="*/ 128 h 128"/>
                  <a:gd name="T6" fmla="*/ 14 w 14"/>
                  <a:gd name="T7" fmla="*/ 128 h 128"/>
                  <a:gd name="T8" fmla="*/ 14 w 14"/>
                  <a:gd name="T9" fmla="*/ 7 h 128"/>
                  <a:gd name="T10" fmla="*/ 7 w 14"/>
                  <a:gd name="T11" fmla="*/ 0 h 128"/>
                </a:gdLst>
                <a:ahLst/>
                <a:cxnLst>
                  <a:cxn ang="0">
                    <a:pos x="T0" y="T1"/>
                  </a:cxn>
                  <a:cxn ang="0">
                    <a:pos x="T2" y="T3"/>
                  </a:cxn>
                  <a:cxn ang="0">
                    <a:pos x="T4" y="T5"/>
                  </a:cxn>
                  <a:cxn ang="0">
                    <a:pos x="T6" y="T7"/>
                  </a:cxn>
                  <a:cxn ang="0">
                    <a:pos x="T8" y="T9"/>
                  </a:cxn>
                  <a:cxn ang="0">
                    <a:pos x="T10" y="T11"/>
                  </a:cxn>
                </a:cxnLst>
                <a:rect l="0" t="0" r="r" b="b"/>
                <a:pathLst>
                  <a:path w="14" h="128">
                    <a:moveTo>
                      <a:pt x="7" y="0"/>
                    </a:moveTo>
                    <a:cubicBezTo>
                      <a:pt x="3" y="0"/>
                      <a:pt x="0" y="3"/>
                      <a:pt x="0" y="7"/>
                    </a:cubicBezTo>
                    <a:cubicBezTo>
                      <a:pt x="0" y="128"/>
                      <a:pt x="0" y="128"/>
                      <a:pt x="0" y="128"/>
                    </a:cubicBezTo>
                    <a:cubicBezTo>
                      <a:pt x="14" y="128"/>
                      <a:pt x="14" y="128"/>
                      <a:pt x="14" y="128"/>
                    </a:cubicBezTo>
                    <a:cubicBezTo>
                      <a:pt x="14" y="7"/>
                      <a:pt x="14" y="7"/>
                      <a:pt x="14" y="7"/>
                    </a:cubicBezTo>
                    <a:cubicBezTo>
                      <a:pt x="14" y="3"/>
                      <a:pt x="11" y="0"/>
                      <a:pt x="7" y="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B50F0C"/>
                  </a:solidFill>
                </a:endParaRPr>
              </a:p>
            </p:txBody>
          </p:sp>
        </p:grpSp>
        <p:sp>
          <p:nvSpPr>
            <p:cNvPr id="13" name="文本框 12"/>
            <p:cNvSpPr txBox="1"/>
            <p:nvPr/>
          </p:nvSpPr>
          <p:spPr>
            <a:xfrm>
              <a:off x="1024440" y="362738"/>
              <a:ext cx="5441846" cy="625251"/>
            </a:xfrm>
            <a:prstGeom prst="rect">
              <a:avLst/>
            </a:prstGeom>
            <a:noFill/>
          </p:spPr>
          <p:txBody>
            <a:bodyPr wrap="square" rtlCol="0">
              <a:spAutoFit/>
            </a:bodyPr>
            <a:lstStyle/>
            <a:p>
              <a:r>
                <a:rPr lang="zh-CN" altLang="en-US" sz="2800" dirty="0">
                  <a:solidFill>
                    <a:schemeClr val="tx1">
                      <a:lumMod val="85000"/>
                      <a:lumOff val="15000"/>
                    </a:schemeClr>
                  </a:solidFill>
                  <a:latin typeface="+mn-ea"/>
                </a:rPr>
                <a:t>词频统计</a:t>
              </a:r>
            </a:p>
          </p:txBody>
        </p:sp>
      </p:grpSp>
      <p:pic>
        <p:nvPicPr>
          <p:cNvPr id="5" name="图片 4"/>
          <p:cNvPicPr>
            <a:picLocks/>
          </p:cNvPicPr>
          <p:nvPr/>
        </p:nvPicPr>
        <p:blipFill>
          <a:blip r:embed="rId3">
            <a:extLst>
              <a:ext uri="{28A0092B-C50C-407E-A947-70E740481C1C}">
                <a14:useLocalDpi xmlns:a14="http://schemas.microsoft.com/office/drawing/2010/main" val="0"/>
              </a:ext>
            </a:extLst>
          </a:blip>
          <a:stretch>
            <a:fillRect/>
          </a:stretch>
        </p:blipFill>
        <p:spPr>
          <a:xfrm>
            <a:off x="348403" y="1274986"/>
            <a:ext cx="7625762" cy="5306210"/>
          </a:xfrm>
          <a:prstGeom prst="rect">
            <a:avLst/>
          </a:prstGeom>
          <a:ln>
            <a:noFill/>
          </a:ln>
          <a:effectLst>
            <a:outerShdw blurRad="292100" dist="139700" dir="2700000" algn="tl" rotWithShape="0">
              <a:srgbClr val="333333">
                <a:alpha val="65000"/>
              </a:srgbClr>
            </a:outerShdw>
          </a:effectLst>
        </p:spPr>
      </p:pic>
      <p:sp>
        <p:nvSpPr>
          <p:cNvPr id="10" name="文本框 9"/>
          <p:cNvSpPr txBox="1"/>
          <p:nvPr/>
        </p:nvSpPr>
        <p:spPr>
          <a:xfrm>
            <a:off x="8819238" y="2750552"/>
            <a:ext cx="2783123" cy="1631216"/>
          </a:xfrm>
          <a:prstGeom prst="rect">
            <a:avLst/>
          </a:prstGeom>
          <a:noFill/>
        </p:spPr>
        <p:txBody>
          <a:bodyPr wrap="square" rtlCol="0">
            <a:spAutoFit/>
          </a:bodyPr>
          <a:lstStyle/>
          <a:p>
            <a:r>
              <a:rPr lang="zh-CN" altLang="en-US" sz="2000" dirty="0">
                <a:solidFill>
                  <a:schemeClr val="bg1"/>
                </a:solidFill>
              </a:rPr>
              <a:t>由于各时间段新闻中出现的关键词不同，我们预期构造出一个模型，根据新闻的内容来判断出新闻发生的时间</a:t>
            </a:r>
          </a:p>
        </p:txBody>
      </p:sp>
    </p:spTree>
    <p:extLst>
      <p:ext uri="{BB962C8B-B14F-4D97-AF65-F5344CB8AC3E}">
        <p14:creationId xmlns:p14="http://schemas.microsoft.com/office/powerpoint/2010/main" val="18208873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EAE7"/>
        </a:solidFill>
        <a:effectLst/>
      </p:bgPr>
    </p:bg>
    <p:spTree>
      <p:nvGrpSpPr>
        <p:cNvPr id="1" name=""/>
        <p:cNvGrpSpPr/>
        <p:nvPr/>
      </p:nvGrpSpPr>
      <p:grpSpPr>
        <a:xfrm>
          <a:off x="0" y="0"/>
          <a:ext cx="0" cy="0"/>
          <a:chOff x="0" y="0"/>
          <a:chExt cx="0" cy="0"/>
        </a:xfrm>
      </p:grpSpPr>
      <p:cxnSp>
        <p:nvCxnSpPr>
          <p:cNvPr id="8" name="直接连接符 7"/>
          <p:cNvCxnSpPr/>
          <p:nvPr/>
        </p:nvCxnSpPr>
        <p:spPr>
          <a:xfrm>
            <a:off x="0" y="1005840"/>
            <a:ext cx="12192000" cy="0"/>
          </a:xfrm>
          <a:prstGeom prst="line">
            <a:avLst/>
          </a:prstGeom>
          <a:ln w="57150">
            <a:solidFill>
              <a:srgbClr val="DF3232"/>
            </a:solidFill>
            <a:prstDash val="sysDash"/>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240225" y="184243"/>
            <a:ext cx="3859335" cy="672587"/>
            <a:chOff x="240225" y="184242"/>
            <a:chExt cx="4731375" cy="803745"/>
          </a:xfrm>
        </p:grpSpPr>
        <p:grpSp>
          <p:nvGrpSpPr>
            <p:cNvPr id="12" name="组合 11"/>
            <p:cNvGrpSpPr/>
            <p:nvPr/>
          </p:nvGrpSpPr>
          <p:grpSpPr>
            <a:xfrm>
              <a:off x="240225" y="184242"/>
              <a:ext cx="616576" cy="702311"/>
              <a:chOff x="9247188" y="5113338"/>
              <a:chExt cx="420687" cy="481013"/>
            </a:xfrm>
          </p:grpSpPr>
          <p:sp>
            <p:nvSpPr>
              <p:cNvPr id="14" name="Freeform 29"/>
              <p:cNvSpPr>
                <a:spLocks/>
              </p:cNvSpPr>
              <p:nvPr/>
            </p:nvSpPr>
            <p:spPr bwMode="auto">
              <a:xfrm>
                <a:off x="9337675" y="5113338"/>
                <a:ext cx="330200" cy="330200"/>
              </a:xfrm>
              <a:custGeom>
                <a:avLst/>
                <a:gdLst>
                  <a:gd name="T0" fmla="*/ 66 w 88"/>
                  <a:gd name="T1" fmla="*/ 20 h 88"/>
                  <a:gd name="T2" fmla="*/ 44 w 88"/>
                  <a:gd name="T3" fmla="*/ 10 h 88"/>
                  <a:gd name="T4" fmla="*/ 44 w 88"/>
                  <a:gd name="T5" fmla="*/ 10 h 88"/>
                  <a:gd name="T6" fmla="*/ 22 w 88"/>
                  <a:gd name="T7" fmla="*/ 0 h 88"/>
                  <a:gd name="T8" fmla="*/ 0 w 88"/>
                  <a:gd name="T9" fmla="*/ 10 h 88"/>
                  <a:gd name="T10" fmla="*/ 0 w 88"/>
                  <a:gd name="T11" fmla="*/ 10 h 88"/>
                  <a:gd name="T12" fmla="*/ 0 w 88"/>
                  <a:gd name="T13" fmla="*/ 78 h 88"/>
                  <a:gd name="T14" fmla="*/ 22 w 88"/>
                  <a:gd name="T15" fmla="*/ 69 h 88"/>
                  <a:gd name="T16" fmla="*/ 44 w 88"/>
                  <a:gd name="T17" fmla="*/ 78 h 88"/>
                  <a:gd name="T18" fmla="*/ 44 w 88"/>
                  <a:gd name="T19" fmla="*/ 78 h 88"/>
                  <a:gd name="T20" fmla="*/ 66 w 88"/>
                  <a:gd name="T21" fmla="*/ 88 h 88"/>
                  <a:gd name="T22" fmla="*/ 88 w 88"/>
                  <a:gd name="T23" fmla="*/ 78 h 88"/>
                  <a:gd name="T24" fmla="*/ 88 w 88"/>
                  <a:gd name="T25" fmla="*/ 78 h 88"/>
                  <a:gd name="T26" fmla="*/ 88 w 88"/>
                  <a:gd name="T27" fmla="*/ 10 h 88"/>
                  <a:gd name="T28" fmla="*/ 66 w 88"/>
                  <a:gd name="T29" fmla="*/ 2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66" y="20"/>
                    </a:moveTo>
                    <a:cubicBezTo>
                      <a:pt x="58" y="20"/>
                      <a:pt x="50" y="16"/>
                      <a:pt x="44" y="10"/>
                    </a:cubicBezTo>
                    <a:cubicBezTo>
                      <a:pt x="44" y="10"/>
                      <a:pt x="44" y="10"/>
                      <a:pt x="44" y="10"/>
                    </a:cubicBezTo>
                    <a:cubicBezTo>
                      <a:pt x="38" y="4"/>
                      <a:pt x="30" y="0"/>
                      <a:pt x="22" y="0"/>
                    </a:cubicBezTo>
                    <a:cubicBezTo>
                      <a:pt x="14" y="0"/>
                      <a:pt x="6" y="4"/>
                      <a:pt x="0" y="10"/>
                    </a:cubicBezTo>
                    <a:cubicBezTo>
                      <a:pt x="0" y="10"/>
                      <a:pt x="0" y="10"/>
                      <a:pt x="0" y="10"/>
                    </a:cubicBezTo>
                    <a:cubicBezTo>
                      <a:pt x="0" y="78"/>
                      <a:pt x="0" y="78"/>
                      <a:pt x="0" y="78"/>
                    </a:cubicBezTo>
                    <a:cubicBezTo>
                      <a:pt x="6" y="72"/>
                      <a:pt x="14" y="69"/>
                      <a:pt x="22" y="69"/>
                    </a:cubicBezTo>
                    <a:cubicBezTo>
                      <a:pt x="30" y="69"/>
                      <a:pt x="38" y="72"/>
                      <a:pt x="44" y="78"/>
                    </a:cubicBezTo>
                    <a:cubicBezTo>
                      <a:pt x="44" y="78"/>
                      <a:pt x="44" y="78"/>
                      <a:pt x="44" y="78"/>
                    </a:cubicBezTo>
                    <a:cubicBezTo>
                      <a:pt x="50" y="85"/>
                      <a:pt x="58" y="88"/>
                      <a:pt x="66" y="88"/>
                    </a:cubicBezTo>
                    <a:cubicBezTo>
                      <a:pt x="75" y="88"/>
                      <a:pt x="82" y="85"/>
                      <a:pt x="88" y="78"/>
                    </a:cubicBezTo>
                    <a:cubicBezTo>
                      <a:pt x="88" y="78"/>
                      <a:pt x="88" y="78"/>
                      <a:pt x="88" y="78"/>
                    </a:cubicBezTo>
                    <a:cubicBezTo>
                      <a:pt x="88" y="10"/>
                      <a:pt x="88" y="10"/>
                      <a:pt x="88" y="10"/>
                    </a:cubicBezTo>
                    <a:cubicBezTo>
                      <a:pt x="82" y="16"/>
                      <a:pt x="75" y="20"/>
                      <a:pt x="66" y="2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B50F0C"/>
                  </a:solidFill>
                </a:endParaRPr>
              </a:p>
            </p:txBody>
          </p:sp>
          <p:sp>
            <p:nvSpPr>
              <p:cNvPr id="15" name="Freeform 30"/>
              <p:cNvSpPr>
                <a:spLocks/>
              </p:cNvSpPr>
              <p:nvPr/>
            </p:nvSpPr>
            <p:spPr bwMode="auto">
              <a:xfrm>
                <a:off x="9247188" y="5113338"/>
                <a:ext cx="52388" cy="481013"/>
              </a:xfrm>
              <a:custGeom>
                <a:avLst/>
                <a:gdLst>
                  <a:gd name="T0" fmla="*/ 7 w 14"/>
                  <a:gd name="T1" fmla="*/ 0 h 128"/>
                  <a:gd name="T2" fmla="*/ 0 w 14"/>
                  <a:gd name="T3" fmla="*/ 7 h 128"/>
                  <a:gd name="T4" fmla="*/ 0 w 14"/>
                  <a:gd name="T5" fmla="*/ 128 h 128"/>
                  <a:gd name="T6" fmla="*/ 14 w 14"/>
                  <a:gd name="T7" fmla="*/ 128 h 128"/>
                  <a:gd name="T8" fmla="*/ 14 w 14"/>
                  <a:gd name="T9" fmla="*/ 7 h 128"/>
                  <a:gd name="T10" fmla="*/ 7 w 14"/>
                  <a:gd name="T11" fmla="*/ 0 h 128"/>
                </a:gdLst>
                <a:ahLst/>
                <a:cxnLst>
                  <a:cxn ang="0">
                    <a:pos x="T0" y="T1"/>
                  </a:cxn>
                  <a:cxn ang="0">
                    <a:pos x="T2" y="T3"/>
                  </a:cxn>
                  <a:cxn ang="0">
                    <a:pos x="T4" y="T5"/>
                  </a:cxn>
                  <a:cxn ang="0">
                    <a:pos x="T6" y="T7"/>
                  </a:cxn>
                  <a:cxn ang="0">
                    <a:pos x="T8" y="T9"/>
                  </a:cxn>
                  <a:cxn ang="0">
                    <a:pos x="T10" y="T11"/>
                  </a:cxn>
                </a:cxnLst>
                <a:rect l="0" t="0" r="r" b="b"/>
                <a:pathLst>
                  <a:path w="14" h="128">
                    <a:moveTo>
                      <a:pt x="7" y="0"/>
                    </a:moveTo>
                    <a:cubicBezTo>
                      <a:pt x="3" y="0"/>
                      <a:pt x="0" y="3"/>
                      <a:pt x="0" y="7"/>
                    </a:cubicBezTo>
                    <a:cubicBezTo>
                      <a:pt x="0" y="128"/>
                      <a:pt x="0" y="128"/>
                      <a:pt x="0" y="128"/>
                    </a:cubicBezTo>
                    <a:cubicBezTo>
                      <a:pt x="14" y="128"/>
                      <a:pt x="14" y="128"/>
                      <a:pt x="14" y="128"/>
                    </a:cubicBezTo>
                    <a:cubicBezTo>
                      <a:pt x="14" y="7"/>
                      <a:pt x="14" y="7"/>
                      <a:pt x="14" y="7"/>
                    </a:cubicBezTo>
                    <a:cubicBezTo>
                      <a:pt x="14" y="3"/>
                      <a:pt x="11" y="0"/>
                      <a:pt x="7" y="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B50F0C"/>
                  </a:solidFill>
                </a:endParaRPr>
              </a:p>
            </p:txBody>
          </p:sp>
        </p:grpSp>
        <p:sp>
          <p:nvSpPr>
            <p:cNvPr id="13" name="文本框 12"/>
            <p:cNvSpPr txBox="1"/>
            <p:nvPr/>
          </p:nvSpPr>
          <p:spPr>
            <a:xfrm>
              <a:off x="1024440" y="362737"/>
              <a:ext cx="3947160" cy="625250"/>
            </a:xfrm>
            <a:prstGeom prst="rect">
              <a:avLst/>
            </a:prstGeom>
            <a:noFill/>
          </p:spPr>
          <p:txBody>
            <a:bodyPr wrap="square" rtlCol="0">
              <a:spAutoFit/>
            </a:bodyPr>
            <a:lstStyle/>
            <a:p>
              <a:r>
                <a:rPr lang="zh-CN" altLang="en-US" sz="2800" dirty="0">
                  <a:solidFill>
                    <a:schemeClr val="tx1">
                      <a:lumMod val="85000"/>
                      <a:lumOff val="15000"/>
                    </a:schemeClr>
                  </a:solidFill>
                  <a:latin typeface="+mn-ea"/>
                </a:rPr>
                <a:t>词频统计</a:t>
              </a:r>
            </a:p>
          </p:txBody>
        </p:sp>
      </p:gr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25" y="1274986"/>
            <a:ext cx="5665163" cy="4402976"/>
          </a:xfrm>
          <a:prstGeom prst="rect">
            <a:avLst/>
          </a:prstGeom>
          <a:ln>
            <a:noFill/>
          </a:ln>
          <a:effectLst>
            <a:outerShdw blurRad="292100" dist="139700" dir="2700000" algn="tl" rotWithShape="0">
              <a:srgbClr val="333333">
                <a:alpha val="65000"/>
              </a:srgbClr>
            </a:outerShdw>
          </a:effectLst>
        </p:spPr>
      </p:pic>
      <p:pic>
        <p:nvPicPr>
          <p:cNvPr id="18" name="图片 17"/>
          <p:cNvPicPr>
            <a:picLocks/>
          </p:cNvPicPr>
          <p:nvPr/>
        </p:nvPicPr>
        <p:blipFill>
          <a:blip r:embed="rId3">
            <a:extLst>
              <a:ext uri="{28A0092B-C50C-407E-A947-70E740481C1C}">
                <a14:useLocalDpi xmlns:a14="http://schemas.microsoft.com/office/drawing/2010/main" val="0"/>
              </a:ext>
            </a:extLst>
          </a:blip>
          <a:stretch>
            <a:fillRect/>
          </a:stretch>
        </p:blipFill>
        <p:spPr>
          <a:xfrm>
            <a:off x="6370320" y="1275162"/>
            <a:ext cx="5666400" cy="4402800"/>
          </a:xfrm>
          <a:prstGeom prst="rect">
            <a:avLst/>
          </a:prstGeom>
          <a:ln>
            <a:noFill/>
          </a:ln>
          <a:effectLst>
            <a:outerShdw blurRad="292100" dist="139700" dir="2700000" algn="tl" rotWithShape="0">
              <a:srgbClr val="333333">
                <a:alpha val="65000"/>
              </a:srgbClr>
            </a:outerShdw>
          </a:effectLst>
        </p:spPr>
      </p:pic>
      <p:grpSp>
        <p:nvGrpSpPr>
          <p:cNvPr id="4" name="组合 3"/>
          <p:cNvGrpSpPr/>
          <p:nvPr/>
        </p:nvGrpSpPr>
        <p:grpSpPr>
          <a:xfrm>
            <a:off x="1842135" y="6022195"/>
            <a:ext cx="1878965" cy="571335"/>
            <a:chOff x="1842135" y="6022195"/>
            <a:chExt cx="1878965" cy="571335"/>
          </a:xfrm>
        </p:grpSpPr>
        <p:sp>
          <p:nvSpPr>
            <p:cNvPr id="2" name="圆角矩形 1"/>
            <p:cNvSpPr/>
            <p:nvPr/>
          </p:nvSpPr>
          <p:spPr>
            <a:xfrm>
              <a:off x="1842135" y="6022195"/>
              <a:ext cx="1878965" cy="571335"/>
            </a:xfrm>
            <a:prstGeom prst="roundRect">
              <a:avLst/>
            </a:prstGeom>
            <a:solidFill>
              <a:srgbClr val="B50F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973262" y="6046252"/>
              <a:ext cx="1616710" cy="523220"/>
            </a:xfrm>
            <a:prstGeom prst="rect">
              <a:avLst/>
            </a:prstGeom>
            <a:noFill/>
          </p:spPr>
          <p:txBody>
            <a:bodyPr wrap="square" rtlCol="0">
              <a:spAutoFit/>
            </a:bodyPr>
            <a:lstStyle/>
            <a:p>
              <a:r>
                <a:rPr lang="zh-CN" altLang="en-US" sz="2800" dirty="0">
                  <a:solidFill>
                    <a:schemeClr val="bg1"/>
                  </a:solidFill>
                </a:rPr>
                <a:t>三月下旬</a:t>
              </a:r>
            </a:p>
          </p:txBody>
        </p:sp>
      </p:grpSp>
      <p:grpSp>
        <p:nvGrpSpPr>
          <p:cNvPr id="16" name="组合 15"/>
          <p:cNvGrpSpPr/>
          <p:nvPr/>
        </p:nvGrpSpPr>
        <p:grpSpPr>
          <a:xfrm>
            <a:off x="8264037" y="5998137"/>
            <a:ext cx="1878965" cy="571335"/>
            <a:chOff x="1842135" y="6022195"/>
            <a:chExt cx="1878965" cy="571335"/>
          </a:xfrm>
        </p:grpSpPr>
        <p:sp>
          <p:nvSpPr>
            <p:cNvPr id="17" name="圆角矩形 16"/>
            <p:cNvSpPr/>
            <p:nvPr/>
          </p:nvSpPr>
          <p:spPr>
            <a:xfrm>
              <a:off x="1842135" y="6022195"/>
              <a:ext cx="1878965" cy="571335"/>
            </a:xfrm>
            <a:prstGeom prst="roundRect">
              <a:avLst/>
            </a:prstGeom>
            <a:solidFill>
              <a:srgbClr val="B50F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973262" y="6046252"/>
              <a:ext cx="1616710" cy="523220"/>
            </a:xfrm>
            <a:prstGeom prst="rect">
              <a:avLst/>
            </a:prstGeom>
            <a:noFill/>
          </p:spPr>
          <p:txBody>
            <a:bodyPr wrap="square" rtlCol="0">
              <a:spAutoFit/>
            </a:bodyPr>
            <a:lstStyle/>
            <a:p>
              <a:r>
                <a:rPr lang="zh-CN" altLang="en-US" sz="2800" dirty="0">
                  <a:solidFill>
                    <a:schemeClr val="bg1"/>
                  </a:solidFill>
                </a:rPr>
                <a:t>四月上旬</a:t>
              </a:r>
            </a:p>
          </p:txBody>
        </p:sp>
      </p:grpSp>
    </p:spTree>
    <p:extLst>
      <p:ext uri="{BB962C8B-B14F-4D97-AF65-F5344CB8AC3E}">
        <p14:creationId xmlns:p14="http://schemas.microsoft.com/office/powerpoint/2010/main" val="7736626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BEAE7"/>
        </a:solidFill>
        <a:effectLst/>
      </p:bgPr>
    </p:bg>
    <p:spTree>
      <p:nvGrpSpPr>
        <p:cNvPr id="1" name=""/>
        <p:cNvGrpSpPr/>
        <p:nvPr/>
      </p:nvGrpSpPr>
      <p:grpSpPr>
        <a:xfrm>
          <a:off x="0" y="0"/>
          <a:ext cx="0" cy="0"/>
          <a:chOff x="0" y="0"/>
          <a:chExt cx="0" cy="0"/>
        </a:xfrm>
      </p:grpSpPr>
      <p:cxnSp>
        <p:nvCxnSpPr>
          <p:cNvPr id="8" name="直接连接符 7"/>
          <p:cNvCxnSpPr/>
          <p:nvPr/>
        </p:nvCxnSpPr>
        <p:spPr>
          <a:xfrm>
            <a:off x="0" y="1005840"/>
            <a:ext cx="12192000" cy="0"/>
          </a:xfrm>
          <a:prstGeom prst="line">
            <a:avLst/>
          </a:prstGeom>
          <a:ln w="57150">
            <a:solidFill>
              <a:srgbClr val="DF3232"/>
            </a:solidFill>
            <a:prstDash val="sysDash"/>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240225" y="184243"/>
            <a:ext cx="3859335" cy="672587"/>
            <a:chOff x="240225" y="184242"/>
            <a:chExt cx="4731375" cy="803745"/>
          </a:xfrm>
        </p:grpSpPr>
        <p:grpSp>
          <p:nvGrpSpPr>
            <p:cNvPr id="12" name="组合 11"/>
            <p:cNvGrpSpPr/>
            <p:nvPr/>
          </p:nvGrpSpPr>
          <p:grpSpPr>
            <a:xfrm>
              <a:off x="240225" y="184242"/>
              <a:ext cx="616576" cy="702311"/>
              <a:chOff x="9247188" y="5113338"/>
              <a:chExt cx="420687" cy="481013"/>
            </a:xfrm>
          </p:grpSpPr>
          <p:sp>
            <p:nvSpPr>
              <p:cNvPr id="14" name="Freeform 29"/>
              <p:cNvSpPr>
                <a:spLocks/>
              </p:cNvSpPr>
              <p:nvPr/>
            </p:nvSpPr>
            <p:spPr bwMode="auto">
              <a:xfrm>
                <a:off x="9337675" y="5113338"/>
                <a:ext cx="330200" cy="330200"/>
              </a:xfrm>
              <a:custGeom>
                <a:avLst/>
                <a:gdLst>
                  <a:gd name="T0" fmla="*/ 66 w 88"/>
                  <a:gd name="T1" fmla="*/ 20 h 88"/>
                  <a:gd name="T2" fmla="*/ 44 w 88"/>
                  <a:gd name="T3" fmla="*/ 10 h 88"/>
                  <a:gd name="T4" fmla="*/ 44 w 88"/>
                  <a:gd name="T5" fmla="*/ 10 h 88"/>
                  <a:gd name="T6" fmla="*/ 22 w 88"/>
                  <a:gd name="T7" fmla="*/ 0 h 88"/>
                  <a:gd name="T8" fmla="*/ 0 w 88"/>
                  <a:gd name="T9" fmla="*/ 10 h 88"/>
                  <a:gd name="T10" fmla="*/ 0 w 88"/>
                  <a:gd name="T11" fmla="*/ 10 h 88"/>
                  <a:gd name="T12" fmla="*/ 0 w 88"/>
                  <a:gd name="T13" fmla="*/ 78 h 88"/>
                  <a:gd name="T14" fmla="*/ 22 w 88"/>
                  <a:gd name="T15" fmla="*/ 69 h 88"/>
                  <a:gd name="T16" fmla="*/ 44 w 88"/>
                  <a:gd name="T17" fmla="*/ 78 h 88"/>
                  <a:gd name="T18" fmla="*/ 44 w 88"/>
                  <a:gd name="T19" fmla="*/ 78 h 88"/>
                  <a:gd name="T20" fmla="*/ 66 w 88"/>
                  <a:gd name="T21" fmla="*/ 88 h 88"/>
                  <a:gd name="T22" fmla="*/ 88 w 88"/>
                  <a:gd name="T23" fmla="*/ 78 h 88"/>
                  <a:gd name="T24" fmla="*/ 88 w 88"/>
                  <a:gd name="T25" fmla="*/ 78 h 88"/>
                  <a:gd name="T26" fmla="*/ 88 w 88"/>
                  <a:gd name="T27" fmla="*/ 10 h 88"/>
                  <a:gd name="T28" fmla="*/ 66 w 88"/>
                  <a:gd name="T29" fmla="*/ 2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66" y="20"/>
                    </a:moveTo>
                    <a:cubicBezTo>
                      <a:pt x="58" y="20"/>
                      <a:pt x="50" y="16"/>
                      <a:pt x="44" y="10"/>
                    </a:cubicBezTo>
                    <a:cubicBezTo>
                      <a:pt x="44" y="10"/>
                      <a:pt x="44" y="10"/>
                      <a:pt x="44" y="10"/>
                    </a:cubicBezTo>
                    <a:cubicBezTo>
                      <a:pt x="38" y="4"/>
                      <a:pt x="30" y="0"/>
                      <a:pt x="22" y="0"/>
                    </a:cubicBezTo>
                    <a:cubicBezTo>
                      <a:pt x="14" y="0"/>
                      <a:pt x="6" y="4"/>
                      <a:pt x="0" y="10"/>
                    </a:cubicBezTo>
                    <a:cubicBezTo>
                      <a:pt x="0" y="10"/>
                      <a:pt x="0" y="10"/>
                      <a:pt x="0" y="10"/>
                    </a:cubicBezTo>
                    <a:cubicBezTo>
                      <a:pt x="0" y="78"/>
                      <a:pt x="0" y="78"/>
                      <a:pt x="0" y="78"/>
                    </a:cubicBezTo>
                    <a:cubicBezTo>
                      <a:pt x="6" y="72"/>
                      <a:pt x="14" y="69"/>
                      <a:pt x="22" y="69"/>
                    </a:cubicBezTo>
                    <a:cubicBezTo>
                      <a:pt x="30" y="69"/>
                      <a:pt x="38" y="72"/>
                      <a:pt x="44" y="78"/>
                    </a:cubicBezTo>
                    <a:cubicBezTo>
                      <a:pt x="44" y="78"/>
                      <a:pt x="44" y="78"/>
                      <a:pt x="44" y="78"/>
                    </a:cubicBezTo>
                    <a:cubicBezTo>
                      <a:pt x="50" y="85"/>
                      <a:pt x="58" y="88"/>
                      <a:pt x="66" y="88"/>
                    </a:cubicBezTo>
                    <a:cubicBezTo>
                      <a:pt x="75" y="88"/>
                      <a:pt x="82" y="85"/>
                      <a:pt x="88" y="78"/>
                    </a:cubicBezTo>
                    <a:cubicBezTo>
                      <a:pt x="88" y="78"/>
                      <a:pt x="88" y="78"/>
                      <a:pt x="88" y="78"/>
                    </a:cubicBezTo>
                    <a:cubicBezTo>
                      <a:pt x="88" y="10"/>
                      <a:pt x="88" y="10"/>
                      <a:pt x="88" y="10"/>
                    </a:cubicBezTo>
                    <a:cubicBezTo>
                      <a:pt x="82" y="16"/>
                      <a:pt x="75" y="20"/>
                      <a:pt x="66" y="2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B50F0C"/>
                  </a:solidFill>
                </a:endParaRPr>
              </a:p>
            </p:txBody>
          </p:sp>
          <p:sp>
            <p:nvSpPr>
              <p:cNvPr id="15" name="Freeform 30"/>
              <p:cNvSpPr>
                <a:spLocks/>
              </p:cNvSpPr>
              <p:nvPr/>
            </p:nvSpPr>
            <p:spPr bwMode="auto">
              <a:xfrm>
                <a:off x="9247188" y="5113338"/>
                <a:ext cx="52388" cy="481013"/>
              </a:xfrm>
              <a:custGeom>
                <a:avLst/>
                <a:gdLst>
                  <a:gd name="T0" fmla="*/ 7 w 14"/>
                  <a:gd name="T1" fmla="*/ 0 h 128"/>
                  <a:gd name="T2" fmla="*/ 0 w 14"/>
                  <a:gd name="T3" fmla="*/ 7 h 128"/>
                  <a:gd name="T4" fmla="*/ 0 w 14"/>
                  <a:gd name="T5" fmla="*/ 128 h 128"/>
                  <a:gd name="T6" fmla="*/ 14 w 14"/>
                  <a:gd name="T7" fmla="*/ 128 h 128"/>
                  <a:gd name="T8" fmla="*/ 14 w 14"/>
                  <a:gd name="T9" fmla="*/ 7 h 128"/>
                  <a:gd name="T10" fmla="*/ 7 w 14"/>
                  <a:gd name="T11" fmla="*/ 0 h 128"/>
                </a:gdLst>
                <a:ahLst/>
                <a:cxnLst>
                  <a:cxn ang="0">
                    <a:pos x="T0" y="T1"/>
                  </a:cxn>
                  <a:cxn ang="0">
                    <a:pos x="T2" y="T3"/>
                  </a:cxn>
                  <a:cxn ang="0">
                    <a:pos x="T4" y="T5"/>
                  </a:cxn>
                  <a:cxn ang="0">
                    <a:pos x="T6" y="T7"/>
                  </a:cxn>
                  <a:cxn ang="0">
                    <a:pos x="T8" y="T9"/>
                  </a:cxn>
                  <a:cxn ang="0">
                    <a:pos x="T10" y="T11"/>
                  </a:cxn>
                </a:cxnLst>
                <a:rect l="0" t="0" r="r" b="b"/>
                <a:pathLst>
                  <a:path w="14" h="128">
                    <a:moveTo>
                      <a:pt x="7" y="0"/>
                    </a:moveTo>
                    <a:cubicBezTo>
                      <a:pt x="3" y="0"/>
                      <a:pt x="0" y="3"/>
                      <a:pt x="0" y="7"/>
                    </a:cubicBezTo>
                    <a:cubicBezTo>
                      <a:pt x="0" y="128"/>
                      <a:pt x="0" y="128"/>
                      <a:pt x="0" y="128"/>
                    </a:cubicBezTo>
                    <a:cubicBezTo>
                      <a:pt x="14" y="128"/>
                      <a:pt x="14" y="128"/>
                      <a:pt x="14" y="128"/>
                    </a:cubicBezTo>
                    <a:cubicBezTo>
                      <a:pt x="14" y="7"/>
                      <a:pt x="14" y="7"/>
                      <a:pt x="14" y="7"/>
                    </a:cubicBezTo>
                    <a:cubicBezTo>
                      <a:pt x="14" y="3"/>
                      <a:pt x="11" y="0"/>
                      <a:pt x="7" y="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B50F0C"/>
                  </a:solidFill>
                </a:endParaRPr>
              </a:p>
            </p:txBody>
          </p:sp>
        </p:grpSp>
        <p:sp>
          <p:nvSpPr>
            <p:cNvPr id="13" name="文本框 12"/>
            <p:cNvSpPr txBox="1"/>
            <p:nvPr/>
          </p:nvSpPr>
          <p:spPr>
            <a:xfrm>
              <a:off x="1024440" y="362737"/>
              <a:ext cx="3947160" cy="625250"/>
            </a:xfrm>
            <a:prstGeom prst="rect">
              <a:avLst/>
            </a:prstGeom>
            <a:noFill/>
          </p:spPr>
          <p:txBody>
            <a:bodyPr wrap="square" rtlCol="0">
              <a:spAutoFit/>
            </a:bodyPr>
            <a:lstStyle/>
            <a:p>
              <a:r>
                <a:rPr lang="zh-CN" altLang="en-US" sz="2800" dirty="0">
                  <a:solidFill>
                    <a:schemeClr val="tx1">
                      <a:lumMod val="85000"/>
                      <a:lumOff val="15000"/>
                    </a:schemeClr>
                  </a:solidFill>
                  <a:latin typeface="+mn-ea"/>
                </a:rPr>
                <a:t>词频统计</a:t>
              </a:r>
            </a:p>
          </p:txBody>
        </p:sp>
      </p:grpSp>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25" y="1274986"/>
            <a:ext cx="5664936" cy="4402800"/>
          </a:xfrm>
          <a:prstGeom prst="rect">
            <a:avLst/>
          </a:prstGeom>
          <a:ln>
            <a:noFill/>
          </a:ln>
          <a:effectLst>
            <a:outerShdw blurRad="292100" dist="139700" dir="2700000" algn="tl" rotWithShape="0">
              <a:srgbClr val="333333">
                <a:alpha val="65000"/>
              </a:srgbClr>
            </a:outerShdw>
          </a:effectLst>
        </p:spPr>
      </p:pic>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9840" y="1274986"/>
            <a:ext cx="5664936" cy="4402800"/>
          </a:xfrm>
          <a:prstGeom prst="rect">
            <a:avLst/>
          </a:prstGeom>
          <a:ln>
            <a:noFill/>
          </a:ln>
          <a:effectLst>
            <a:outerShdw blurRad="292100" dist="139700" dir="2700000" algn="tl" rotWithShape="0">
              <a:srgbClr val="333333">
                <a:alpha val="65000"/>
              </a:srgbClr>
            </a:outerShdw>
          </a:effectLst>
        </p:spPr>
      </p:pic>
      <p:grpSp>
        <p:nvGrpSpPr>
          <p:cNvPr id="21" name="组合 20"/>
          <p:cNvGrpSpPr/>
          <p:nvPr/>
        </p:nvGrpSpPr>
        <p:grpSpPr>
          <a:xfrm>
            <a:off x="1842135" y="6022195"/>
            <a:ext cx="1878965" cy="571335"/>
            <a:chOff x="1842135" y="6022195"/>
            <a:chExt cx="1878965" cy="571335"/>
          </a:xfrm>
        </p:grpSpPr>
        <p:sp>
          <p:nvSpPr>
            <p:cNvPr id="22" name="圆角矩形 21"/>
            <p:cNvSpPr/>
            <p:nvPr/>
          </p:nvSpPr>
          <p:spPr>
            <a:xfrm>
              <a:off x="1842135" y="6022195"/>
              <a:ext cx="1878965" cy="571335"/>
            </a:xfrm>
            <a:prstGeom prst="roundRect">
              <a:avLst/>
            </a:prstGeom>
            <a:solidFill>
              <a:srgbClr val="B50F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973262" y="6046252"/>
              <a:ext cx="1616710" cy="523220"/>
            </a:xfrm>
            <a:prstGeom prst="rect">
              <a:avLst/>
            </a:prstGeom>
            <a:noFill/>
          </p:spPr>
          <p:txBody>
            <a:bodyPr wrap="square" rtlCol="0">
              <a:spAutoFit/>
            </a:bodyPr>
            <a:lstStyle/>
            <a:p>
              <a:r>
                <a:rPr lang="zh-CN" altLang="en-US" sz="2800" dirty="0">
                  <a:solidFill>
                    <a:schemeClr val="bg1"/>
                  </a:solidFill>
                </a:rPr>
                <a:t>四月中旬</a:t>
              </a:r>
            </a:p>
          </p:txBody>
        </p:sp>
      </p:grpSp>
      <p:grpSp>
        <p:nvGrpSpPr>
          <p:cNvPr id="24" name="组合 23"/>
          <p:cNvGrpSpPr/>
          <p:nvPr/>
        </p:nvGrpSpPr>
        <p:grpSpPr>
          <a:xfrm>
            <a:off x="8357235" y="6022195"/>
            <a:ext cx="1878965" cy="571335"/>
            <a:chOff x="1842135" y="6022195"/>
            <a:chExt cx="1878965" cy="571335"/>
          </a:xfrm>
        </p:grpSpPr>
        <p:sp>
          <p:nvSpPr>
            <p:cNvPr id="25" name="圆角矩形 24"/>
            <p:cNvSpPr/>
            <p:nvPr/>
          </p:nvSpPr>
          <p:spPr>
            <a:xfrm>
              <a:off x="1842135" y="6022195"/>
              <a:ext cx="1878965" cy="571335"/>
            </a:xfrm>
            <a:prstGeom prst="roundRect">
              <a:avLst/>
            </a:prstGeom>
            <a:solidFill>
              <a:srgbClr val="B50F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1973262" y="6046252"/>
              <a:ext cx="1616710" cy="523220"/>
            </a:xfrm>
            <a:prstGeom prst="rect">
              <a:avLst/>
            </a:prstGeom>
            <a:noFill/>
          </p:spPr>
          <p:txBody>
            <a:bodyPr wrap="square" rtlCol="0">
              <a:spAutoFit/>
            </a:bodyPr>
            <a:lstStyle/>
            <a:p>
              <a:r>
                <a:rPr lang="zh-CN" altLang="en-US" sz="2800" dirty="0">
                  <a:solidFill>
                    <a:schemeClr val="bg1"/>
                  </a:solidFill>
                </a:rPr>
                <a:t>四月下旬</a:t>
              </a:r>
            </a:p>
          </p:txBody>
        </p:sp>
      </p:grpSp>
    </p:spTree>
    <p:extLst>
      <p:ext uri="{BB962C8B-B14F-4D97-AF65-F5344CB8AC3E}">
        <p14:creationId xmlns:p14="http://schemas.microsoft.com/office/powerpoint/2010/main" val="24054236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BEAE7"/>
        </a:solidFill>
        <a:effectLst/>
      </p:bgPr>
    </p:bg>
    <p:spTree>
      <p:nvGrpSpPr>
        <p:cNvPr id="1" name=""/>
        <p:cNvGrpSpPr/>
        <p:nvPr/>
      </p:nvGrpSpPr>
      <p:grpSpPr>
        <a:xfrm>
          <a:off x="0" y="0"/>
          <a:ext cx="0" cy="0"/>
          <a:chOff x="0" y="0"/>
          <a:chExt cx="0" cy="0"/>
        </a:xfrm>
      </p:grpSpPr>
      <p:cxnSp>
        <p:nvCxnSpPr>
          <p:cNvPr id="8" name="直接连接符 7"/>
          <p:cNvCxnSpPr/>
          <p:nvPr/>
        </p:nvCxnSpPr>
        <p:spPr>
          <a:xfrm>
            <a:off x="0" y="1005840"/>
            <a:ext cx="12192000" cy="0"/>
          </a:xfrm>
          <a:prstGeom prst="line">
            <a:avLst/>
          </a:prstGeom>
          <a:ln w="57150">
            <a:solidFill>
              <a:srgbClr val="DF3232"/>
            </a:solidFill>
            <a:prstDash val="sysDash"/>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240225" y="184243"/>
            <a:ext cx="3859335" cy="672587"/>
            <a:chOff x="240225" y="184242"/>
            <a:chExt cx="4731375" cy="803745"/>
          </a:xfrm>
        </p:grpSpPr>
        <p:grpSp>
          <p:nvGrpSpPr>
            <p:cNvPr id="12" name="组合 11"/>
            <p:cNvGrpSpPr/>
            <p:nvPr/>
          </p:nvGrpSpPr>
          <p:grpSpPr>
            <a:xfrm>
              <a:off x="240225" y="184242"/>
              <a:ext cx="616576" cy="702311"/>
              <a:chOff x="9247188" y="5113338"/>
              <a:chExt cx="420687" cy="481013"/>
            </a:xfrm>
          </p:grpSpPr>
          <p:sp>
            <p:nvSpPr>
              <p:cNvPr id="14" name="Freeform 29"/>
              <p:cNvSpPr>
                <a:spLocks/>
              </p:cNvSpPr>
              <p:nvPr/>
            </p:nvSpPr>
            <p:spPr bwMode="auto">
              <a:xfrm>
                <a:off x="9337675" y="5113338"/>
                <a:ext cx="330200" cy="330200"/>
              </a:xfrm>
              <a:custGeom>
                <a:avLst/>
                <a:gdLst>
                  <a:gd name="T0" fmla="*/ 66 w 88"/>
                  <a:gd name="T1" fmla="*/ 20 h 88"/>
                  <a:gd name="T2" fmla="*/ 44 w 88"/>
                  <a:gd name="T3" fmla="*/ 10 h 88"/>
                  <a:gd name="T4" fmla="*/ 44 w 88"/>
                  <a:gd name="T5" fmla="*/ 10 h 88"/>
                  <a:gd name="T6" fmla="*/ 22 w 88"/>
                  <a:gd name="T7" fmla="*/ 0 h 88"/>
                  <a:gd name="T8" fmla="*/ 0 w 88"/>
                  <a:gd name="T9" fmla="*/ 10 h 88"/>
                  <a:gd name="T10" fmla="*/ 0 w 88"/>
                  <a:gd name="T11" fmla="*/ 10 h 88"/>
                  <a:gd name="T12" fmla="*/ 0 w 88"/>
                  <a:gd name="T13" fmla="*/ 78 h 88"/>
                  <a:gd name="T14" fmla="*/ 22 w 88"/>
                  <a:gd name="T15" fmla="*/ 69 h 88"/>
                  <a:gd name="T16" fmla="*/ 44 w 88"/>
                  <a:gd name="T17" fmla="*/ 78 h 88"/>
                  <a:gd name="T18" fmla="*/ 44 w 88"/>
                  <a:gd name="T19" fmla="*/ 78 h 88"/>
                  <a:gd name="T20" fmla="*/ 66 w 88"/>
                  <a:gd name="T21" fmla="*/ 88 h 88"/>
                  <a:gd name="T22" fmla="*/ 88 w 88"/>
                  <a:gd name="T23" fmla="*/ 78 h 88"/>
                  <a:gd name="T24" fmla="*/ 88 w 88"/>
                  <a:gd name="T25" fmla="*/ 78 h 88"/>
                  <a:gd name="T26" fmla="*/ 88 w 88"/>
                  <a:gd name="T27" fmla="*/ 10 h 88"/>
                  <a:gd name="T28" fmla="*/ 66 w 88"/>
                  <a:gd name="T29" fmla="*/ 2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66" y="20"/>
                    </a:moveTo>
                    <a:cubicBezTo>
                      <a:pt x="58" y="20"/>
                      <a:pt x="50" y="16"/>
                      <a:pt x="44" y="10"/>
                    </a:cubicBezTo>
                    <a:cubicBezTo>
                      <a:pt x="44" y="10"/>
                      <a:pt x="44" y="10"/>
                      <a:pt x="44" y="10"/>
                    </a:cubicBezTo>
                    <a:cubicBezTo>
                      <a:pt x="38" y="4"/>
                      <a:pt x="30" y="0"/>
                      <a:pt x="22" y="0"/>
                    </a:cubicBezTo>
                    <a:cubicBezTo>
                      <a:pt x="14" y="0"/>
                      <a:pt x="6" y="4"/>
                      <a:pt x="0" y="10"/>
                    </a:cubicBezTo>
                    <a:cubicBezTo>
                      <a:pt x="0" y="10"/>
                      <a:pt x="0" y="10"/>
                      <a:pt x="0" y="10"/>
                    </a:cubicBezTo>
                    <a:cubicBezTo>
                      <a:pt x="0" y="78"/>
                      <a:pt x="0" y="78"/>
                      <a:pt x="0" y="78"/>
                    </a:cubicBezTo>
                    <a:cubicBezTo>
                      <a:pt x="6" y="72"/>
                      <a:pt x="14" y="69"/>
                      <a:pt x="22" y="69"/>
                    </a:cubicBezTo>
                    <a:cubicBezTo>
                      <a:pt x="30" y="69"/>
                      <a:pt x="38" y="72"/>
                      <a:pt x="44" y="78"/>
                    </a:cubicBezTo>
                    <a:cubicBezTo>
                      <a:pt x="44" y="78"/>
                      <a:pt x="44" y="78"/>
                      <a:pt x="44" y="78"/>
                    </a:cubicBezTo>
                    <a:cubicBezTo>
                      <a:pt x="50" y="85"/>
                      <a:pt x="58" y="88"/>
                      <a:pt x="66" y="88"/>
                    </a:cubicBezTo>
                    <a:cubicBezTo>
                      <a:pt x="75" y="88"/>
                      <a:pt x="82" y="85"/>
                      <a:pt x="88" y="78"/>
                    </a:cubicBezTo>
                    <a:cubicBezTo>
                      <a:pt x="88" y="78"/>
                      <a:pt x="88" y="78"/>
                      <a:pt x="88" y="78"/>
                    </a:cubicBezTo>
                    <a:cubicBezTo>
                      <a:pt x="88" y="10"/>
                      <a:pt x="88" y="10"/>
                      <a:pt x="88" y="10"/>
                    </a:cubicBezTo>
                    <a:cubicBezTo>
                      <a:pt x="82" y="16"/>
                      <a:pt x="75" y="20"/>
                      <a:pt x="66" y="2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B50F0C"/>
                  </a:solidFill>
                </a:endParaRPr>
              </a:p>
            </p:txBody>
          </p:sp>
          <p:sp>
            <p:nvSpPr>
              <p:cNvPr id="15" name="Freeform 30"/>
              <p:cNvSpPr>
                <a:spLocks/>
              </p:cNvSpPr>
              <p:nvPr/>
            </p:nvSpPr>
            <p:spPr bwMode="auto">
              <a:xfrm>
                <a:off x="9247188" y="5113338"/>
                <a:ext cx="52388" cy="481013"/>
              </a:xfrm>
              <a:custGeom>
                <a:avLst/>
                <a:gdLst>
                  <a:gd name="T0" fmla="*/ 7 w 14"/>
                  <a:gd name="T1" fmla="*/ 0 h 128"/>
                  <a:gd name="T2" fmla="*/ 0 w 14"/>
                  <a:gd name="T3" fmla="*/ 7 h 128"/>
                  <a:gd name="T4" fmla="*/ 0 w 14"/>
                  <a:gd name="T5" fmla="*/ 128 h 128"/>
                  <a:gd name="T6" fmla="*/ 14 w 14"/>
                  <a:gd name="T7" fmla="*/ 128 h 128"/>
                  <a:gd name="T8" fmla="*/ 14 w 14"/>
                  <a:gd name="T9" fmla="*/ 7 h 128"/>
                  <a:gd name="T10" fmla="*/ 7 w 14"/>
                  <a:gd name="T11" fmla="*/ 0 h 128"/>
                </a:gdLst>
                <a:ahLst/>
                <a:cxnLst>
                  <a:cxn ang="0">
                    <a:pos x="T0" y="T1"/>
                  </a:cxn>
                  <a:cxn ang="0">
                    <a:pos x="T2" y="T3"/>
                  </a:cxn>
                  <a:cxn ang="0">
                    <a:pos x="T4" y="T5"/>
                  </a:cxn>
                  <a:cxn ang="0">
                    <a:pos x="T6" y="T7"/>
                  </a:cxn>
                  <a:cxn ang="0">
                    <a:pos x="T8" y="T9"/>
                  </a:cxn>
                  <a:cxn ang="0">
                    <a:pos x="T10" y="T11"/>
                  </a:cxn>
                </a:cxnLst>
                <a:rect l="0" t="0" r="r" b="b"/>
                <a:pathLst>
                  <a:path w="14" h="128">
                    <a:moveTo>
                      <a:pt x="7" y="0"/>
                    </a:moveTo>
                    <a:cubicBezTo>
                      <a:pt x="3" y="0"/>
                      <a:pt x="0" y="3"/>
                      <a:pt x="0" y="7"/>
                    </a:cubicBezTo>
                    <a:cubicBezTo>
                      <a:pt x="0" y="128"/>
                      <a:pt x="0" y="128"/>
                      <a:pt x="0" y="128"/>
                    </a:cubicBezTo>
                    <a:cubicBezTo>
                      <a:pt x="14" y="128"/>
                      <a:pt x="14" y="128"/>
                      <a:pt x="14" y="128"/>
                    </a:cubicBezTo>
                    <a:cubicBezTo>
                      <a:pt x="14" y="7"/>
                      <a:pt x="14" y="7"/>
                      <a:pt x="14" y="7"/>
                    </a:cubicBezTo>
                    <a:cubicBezTo>
                      <a:pt x="14" y="3"/>
                      <a:pt x="11" y="0"/>
                      <a:pt x="7" y="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B50F0C"/>
                  </a:solidFill>
                </a:endParaRPr>
              </a:p>
            </p:txBody>
          </p:sp>
        </p:grpSp>
        <p:sp>
          <p:nvSpPr>
            <p:cNvPr id="13" name="文本框 12"/>
            <p:cNvSpPr txBox="1"/>
            <p:nvPr/>
          </p:nvSpPr>
          <p:spPr>
            <a:xfrm>
              <a:off x="1024440" y="362737"/>
              <a:ext cx="3947160" cy="625250"/>
            </a:xfrm>
            <a:prstGeom prst="rect">
              <a:avLst/>
            </a:prstGeom>
            <a:noFill/>
          </p:spPr>
          <p:txBody>
            <a:bodyPr wrap="square" rtlCol="0">
              <a:spAutoFit/>
            </a:bodyPr>
            <a:lstStyle/>
            <a:p>
              <a:r>
                <a:rPr lang="zh-CN" altLang="en-US" sz="2800" dirty="0">
                  <a:solidFill>
                    <a:schemeClr val="tx1">
                      <a:lumMod val="85000"/>
                      <a:lumOff val="15000"/>
                    </a:schemeClr>
                  </a:solidFill>
                  <a:latin typeface="+mn-ea"/>
                </a:rPr>
                <a:t>词频统计</a:t>
              </a:r>
            </a:p>
          </p:txBody>
        </p:sp>
      </p:grpSp>
      <p:sp>
        <p:nvSpPr>
          <p:cNvPr id="10" name="矩形 9"/>
          <p:cNvSpPr/>
          <p:nvPr/>
        </p:nvSpPr>
        <p:spPr>
          <a:xfrm>
            <a:off x="2090788" y="1933541"/>
            <a:ext cx="9324899" cy="4247317"/>
          </a:xfrm>
          <a:prstGeom prst="rect">
            <a:avLst/>
          </a:prstGeom>
        </p:spPr>
        <p:txBody>
          <a:bodyPr wrap="square">
            <a:spAutoFit/>
          </a:bodyPr>
          <a:lstStyle/>
          <a:p>
            <a:pPr marL="285750" indent="-285750" algn="just">
              <a:lnSpc>
                <a:spcPct val="150000"/>
              </a:lnSpc>
              <a:buFont typeface="Wingdings 2" panose="05020102010507070707" pitchFamily="18" charset="2"/>
              <a:buChar char="u"/>
            </a:pPr>
            <a:r>
              <a:rPr lang="zh-CN" altLang="en-US" dirty="0"/>
              <a:t>美国和中国作为新闻的主体，从始至终都高居词频的榜首</a:t>
            </a:r>
            <a:endParaRPr lang="en-US" altLang="zh-CN" dirty="0"/>
          </a:p>
          <a:p>
            <a:pPr marL="285750" indent="-285750" algn="just">
              <a:lnSpc>
                <a:spcPct val="150000"/>
              </a:lnSpc>
              <a:buFont typeface="Wingdings 2" panose="05020102010507070707" pitchFamily="18" charset="2"/>
              <a:buChar char="v"/>
            </a:pPr>
            <a:r>
              <a:rPr lang="zh-CN" altLang="en-US" dirty="0"/>
              <a:t>在三月下旬及四月上旬，在新闻中出现较多的关键词有“贸易战”、“关税”、“中”以及“特朗普”。通过关键词可以看出这一时期属于贸易战初期，媒体主要聚焦在贸易战打响以及特朗普和中方在加征关税方面的决定</a:t>
            </a:r>
            <a:endParaRPr lang="en-US" altLang="zh-CN" dirty="0"/>
          </a:p>
          <a:p>
            <a:pPr marL="285750" indent="-285750" algn="just">
              <a:lnSpc>
                <a:spcPct val="150000"/>
              </a:lnSpc>
              <a:buFont typeface="Wingdings 2" panose="05020102010507070707" pitchFamily="18" charset="2"/>
              <a:buChar char="w"/>
            </a:pPr>
            <a:r>
              <a:rPr lang="zh-CN" altLang="en-US" dirty="0"/>
              <a:t>从四月开始，新闻中逐渐开始出现“市场”、“经济”、“企业”。可以看出在此时期贸易战的影响逐渐显现出来，中美贸易战的出现，短期内难免会给中国经济增长和劳动市场稳定带来直接的负面影响</a:t>
            </a:r>
            <a:endParaRPr lang="en-US" altLang="zh-CN" dirty="0"/>
          </a:p>
          <a:p>
            <a:pPr marL="285750" indent="-285750" algn="just">
              <a:lnSpc>
                <a:spcPct val="150000"/>
              </a:lnSpc>
              <a:buFont typeface="Wingdings" panose="05000000000000000000" pitchFamily="2" charset="2"/>
              <a:buChar char=""/>
            </a:pPr>
            <a:r>
              <a:rPr lang="zh-CN" altLang="en-US" dirty="0"/>
              <a:t>四月中上旬开始出现“大豆”，此时中方开始对原产于美国的大豆等农产品加收关税</a:t>
            </a:r>
            <a:endParaRPr lang="en-US" altLang="zh-CN" dirty="0"/>
          </a:p>
          <a:p>
            <a:pPr marL="285750" indent="-285750" algn="just">
              <a:lnSpc>
                <a:spcPct val="150000"/>
              </a:lnSpc>
              <a:buFont typeface="Wingdings 2" panose="05020102010507070707" pitchFamily="18" charset="2"/>
              <a:buChar char="y"/>
            </a:pPr>
            <a:r>
              <a:rPr lang="zh-CN" altLang="en-US" dirty="0"/>
              <a:t>在四月中旬出现了“中兴”，四月下旬出现了“华为”，说明中美贸易战也开始影响到我国科技领域的一些企业。</a:t>
            </a:r>
          </a:p>
        </p:txBody>
      </p:sp>
      <p:sp>
        <p:nvSpPr>
          <p:cNvPr id="16" name="五边形 15"/>
          <p:cNvSpPr/>
          <p:nvPr/>
        </p:nvSpPr>
        <p:spPr>
          <a:xfrm>
            <a:off x="0" y="1423997"/>
            <a:ext cx="1485900" cy="579213"/>
          </a:xfrm>
          <a:prstGeom prst="homePlate">
            <a:avLst/>
          </a:prstGeom>
          <a:solidFill>
            <a:srgbClr val="DF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05946" y="1381931"/>
            <a:ext cx="1074007" cy="584775"/>
          </a:xfrm>
          <a:prstGeom prst="rect">
            <a:avLst/>
          </a:prstGeom>
          <a:noFill/>
        </p:spPr>
        <p:txBody>
          <a:bodyPr wrap="square" rtlCol="0">
            <a:spAutoFit/>
          </a:bodyPr>
          <a:lstStyle/>
          <a:p>
            <a:r>
              <a:rPr lang="zh-CN" altLang="en-US" sz="3200" dirty="0">
                <a:solidFill>
                  <a:schemeClr val="bg1"/>
                </a:solidFill>
                <a:latin typeface="黑体" panose="02010609060101010101" pitchFamily="49" charset="-122"/>
                <a:ea typeface="黑体" panose="02010609060101010101" pitchFamily="49" charset="-122"/>
              </a:rPr>
              <a:t>总结</a:t>
            </a:r>
          </a:p>
        </p:txBody>
      </p:sp>
      <p:sp>
        <p:nvSpPr>
          <p:cNvPr id="3" name="矩形 2"/>
          <p:cNvSpPr/>
          <p:nvPr/>
        </p:nvSpPr>
        <p:spPr>
          <a:xfrm>
            <a:off x="1691847" y="1713602"/>
            <a:ext cx="10122782" cy="4687197"/>
          </a:xfrm>
          <a:prstGeom prst="rect">
            <a:avLst/>
          </a:prstGeom>
          <a:noFill/>
          <a:ln>
            <a:solidFill>
              <a:srgbClr val="B50F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983635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BEAE7"/>
        </a:solidFill>
        <a:effectLst/>
      </p:bgPr>
    </p:bg>
    <p:spTree>
      <p:nvGrpSpPr>
        <p:cNvPr id="1" name=""/>
        <p:cNvGrpSpPr/>
        <p:nvPr/>
      </p:nvGrpSpPr>
      <p:grpSpPr>
        <a:xfrm>
          <a:off x="0" y="0"/>
          <a:ext cx="0" cy="0"/>
          <a:chOff x="0" y="0"/>
          <a:chExt cx="0" cy="0"/>
        </a:xfrm>
      </p:grpSpPr>
      <p:grpSp>
        <p:nvGrpSpPr>
          <p:cNvPr id="14" name="组合 13"/>
          <p:cNvGrpSpPr/>
          <p:nvPr/>
        </p:nvGrpSpPr>
        <p:grpSpPr>
          <a:xfrm>
            <a:off x="4434840" y="2529840"/>
            <a:ext cx="3322320" cy="1158240"/>
            <a:chOff x="4434840" y="1691640"/>
            <a:chExt cx="3322320" cy="1158240"/>
          </a:xfrm>
          <a:effectLst>
            <a:outerShdw blurRad="50800" dist="38100" dir="2700000" algn="tl" rotWithShape="0">
              <a:prstClr val="black">
                <a:alpha val="40000"/>
              </a:prstClr>
            </a:outerShdw>
          </a:effectLst>
        </p:grpSpPr>
        <p:sp>
          <p:nvSpPr>
            <p:cNvPr id="9" name="矩形 8"/>
            <p:cNvSpPr/>
            <p:nvPr/>
          </p:nvSpPr>
          <p:spPr>
            <a:xfrm>
              <a:off x="4434840" y="1691640"/>
              <a:ext cx="3322320" cy="868680"/>
            </a:xfrm>
            <a:prstGeom prst="rect">
              <a:avLst/>
            </a:prstGeom>
            <a:solidFill>
              <a:srgbClr val="B50F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0800000">
              <a:off x="5821680" y="2560320"/>
              <a:ext cx="548640" cy="289560"/>
            </a:xfrm>
            <a:prstGeom prst="triangle">
              <a:avLst/>
            </a:prstGeom>
            <a:solidFill>
              <a:srgbClr val="B50F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189220" y="1827938"/>
              <a:ext cx="1813560" cy="584775"/>
            </a:xfrm>
            <a:prstGeom prst="rect">
              <a:avLst/>
            </a:prstGeom>
            <a:noFill/>
          </p:spPr>
          <p:txBody>
            <a:bodyPr wrap="square" rtlCol="0">
              <a:spAutoFit/>
            </a:bodyPr>
            <a:lstStyle/>
            <a:p>
              <a:r>
                <a:rPr lang="zh-CN" altLang="en-US" sz="3200" dirty="0">
                  <a:solidFill>
                    <a:schemeClr val="bg1"/>
                  </a:solidFill>
                  <a:latin typeface="黑体" panose="02010609060101010101" pitchFamily="49" charset="-122"/>
                  <a:ea typeface="黑体" panose="02010609060101010101" pitchFamily="49" charset="-122"/>
                </a:rPr>
                <a:t>第四部分</a:t>
              </a:r>
            </a:p>
          </p:txBody>
        </p:sp>
      </p:grpSp>
      <p:sp>
        <p:nvSpPr>
          <p:cNvPr id="13" name="文本框 12"/>
          <p:cNvSpPr txBox="1"/>
          <p:nvPr/>
        </p:nvSpPr>
        <p:spPr>
          <a:xfrm>
            <a:off x="3565183" y="3835687"/>
            <a:ext cx="5061634" cy="1754326"/>
          </a:xfrm>
          <a:prstGeom prst="rect">
            <a:avLst/>
          </a:prstGeom>
          <a:noFill/>
        </p:spPr>
        <p:txBody>
          <a:bodyPr wrap="square" rtlCol="0">
            <a:spAutoFit/>
          </a:bodyPr>
          <a:lstStyle/>
          <a:p>
            <a:pPr algn="ctr"/>
            <a:r>
              <a:rPr lang="zh-CN" altLang="en-US" sz="5400" b="1" dirty="0">
                <a:solidFill>
                  <a:srgbClr val="B50F0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新闻事件</a:t>
            </a:r>
            <a:endParaRPr lang="en-US" altLang="zh-CN" sz="5400" b="1" dirty="0">
              <a:solidFill>
                <a:srgbClr val="B50F0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gn="ctr"/>
            <a:r>
              <a:rPr lang="zh-CN" altLang="en-US" sz="5400" b="1" dirty="0">
                <a:solidFill>
                  <a:srgbClr val="B50F0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机器学习分类器</a:t>
            </a:r>
          </a:p>
        </p:txBody>
      </p:sp>
      <p:pic>
        <p:nvPicPr>
          <p:cNvPr id="15" name="图片 1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85460" y="891877"/>
            <a:ext cx="3548079" cy="1816818"/>
          </a:xfrm>
          <a:prstGeom prst="rect">
            <a:avLst/>
          </a:prstGeom>
        </p:spPr>
      </p:pic>
    </p:spTree>
    <p:extLst>
      <p:ext uri="{BB962C8B-B14F-4D97-AF65-F5344CB8AC3E}">
        <p14:creationId xmlns:p14="http://schemas.microsoft.com/office/powerpoint/2010/main" val="314819429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BEAE7"/>
        </a:solidFill>
        <a:effectLst/>
      </p:bgPr>
    </p:bg>
    <p:spTree>
      <p:nvGrpSpPr>
        <p:cNvPr id="1" name=""/>
        <p:cNvGrpSpPr/>
        <p:nvPr/>
      </p:nvGrpSpPr>
      <p:grpSpPr>
        <a:xfrm>
          <a:off x="0" y="0"/>
          <a:ext cx="0" cy="0"/>
          <a:chOff x="0" y="0"/>
          <a:chExt cx="0" cy="0"/>
        </a:xfrm>
      </p:grpSpPr>
      <p:cxnSp>
        <p:nvCxnSpPr>
          <p:cNvPr id="8" name="直接连接符 7"/>
          <p:cNvCxnSpPr/>
          <p:nvPr/>
        </p:nvCxnSpPr>
        <p:spPr>
          <a:xfrm>
            <a:off x="0" y="1005840"/>
            <a:ext cx="12192000" cy="0"/>
          </a:xfrm>
          <a:prstGeom prst="line">
            <a:avLst/>
          </a:prstGeom>
          <a:ln w="57150">
            <a:solidFill>
              <a:srgbClr val="DF3232"/>
            </a:solidFill>
            <a:prstDash val="sysDash"/>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888479" y="2287414"/>
            <a:ext cx="3715656" cy="260385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a:t>关键词提取</a:t>
            </a:r>
            <a:endParaRPr lang="en-US" altLang="zh-CN" sz="2800" dirty="0"/>
          </a:p>
          <a:p>
            <a:pPr marL="457200" indent="-457200">
              <a:lnSpc>
                <a:spcPct val="150000"/>
              </a:lnSpc>
              <a:buFont typeface="Arial" panose="020B0604020202020204" pitchFamily="34" charset="0"/>
              <a:buChar char="•"/>
            </a:pPr>
            <a:r>
              <a:rPr lang="en-US" altLang="zh-CN" sz="2800" dirty="0"/>
              <a:t>DF-IDF</a:t>
            </a:r>
          </a:p>
          <a:p>
            <a:pPr marL="457200" indent="-457200">
              <a:lnSpc>
                <a:spcPct val="150000"/>
              </a:lnSpc>
              <a:buFont typeface="Arial" panose="020B0604020202020204" pitchFamily="34" charset="0"/>
              <a:buChar char="•"/>
            </a:pPr>
            <a:r>
              <a:rPr lang="en-US" altLang="zh-CN" sz="2800" dirty="0"/>
              <a:t>LSI</a:t>
            </a:r>
          </a:p>
          <a:p>
            <a:pPr marL="457200" indent="-457200">
              <a:lnSpc>
                <a:spcPct val="150000"/>
              </a:lnSpc>
              <a:buFont typeface="Arial" panose="020B0604020202020204" pitchFamily="34" charset="0"/>
              <a:buChar char="•"/>
            </a:pPr>
            <a:r>
              <a:rPr lang="zh-CN" altLang="en-US" sz="2800" dirty="0"/>
              <a:t>支持向量机</a:t>
            </a:r>
            <a:endParaRPr lang="en-US" altLang="zh-CN" sz="2800" dirty="0"/>
          </a:p>
        </p:txBody>
      </p:sp>
      <p:sp>
        <p:nvSpPr>
          <p:cNvPr id="15" name="矩形 14"/>
          <p:cNvSpPr/>
          <p:nvPr/>
        </p:nvSpPr>
        <p:spPr>
          <a:xfrm>
            <a:off x="945745" y="2287417"/>
            <a:ext cx="2037470" cy="2847975"/>
          </a:xfrm>
          <a:prstGeom prst="rect">
            <a:avLst/>
          </a:prstGeom>
          <a:solidFill>
            <a:srgbClr val="B50F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318149" y="2362031"/>
            <a:ext cx="1292662" cy="2528422"/>
          </a:xfrm>
          <a:prstGeom prst="rect">
            <a:avLst/>
          </a:prstGeom>
          <a:noFill/>
        </p:spPr>
        <p:txBody>
          <a:bodyPr vert="eaVert" wrap="square" rtlCol="0" anchor="ctr" anchorCtr="0">
            <a:spAutoFit/>
          </a:bodyPr>
          <a:lstStyle/>
          <a:p>
            <a:r>
              <a:rPr lang="zh-CN" altLang="en-US" sz="3600" dirty="0">
                <a:solidFill>
                  <a:schemeClr val="bg1"/>
                </a:solidFill>
                <a:latin typeface="黑体" panose="02010609060101010101" pitchFamily="49" charset="-122"/>
                <a:ea typeface="黑体" panose="02010609060101010101" pitchFamily="49" charset="-122"/>
              </a:rPr>
              <a:t>综合的机器学习模型</a:t>
            </a:r>
          </a:p>
        </p:txBody>
      </p:sp>
      <p:sp>
        <p:nvSpPr>
          <p:cNvPr id="20" name="矩形 19"/>
          <p:cNvSpPr/>
          <p:nvPr/>
        </p:nvSpPr>
        <p:spPr>
          <a:xfrm>
            <a:off x="6096000" y="2287416"/>
            <a:ext cx="5536671" cy="284797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35544"/>
          <a:stretch/>
        </p:blipFill>
        <p:spPr>
          <a:xfrm>
            <a:off x="3044659" y="2287414"/>
            <a:ext cx="2989897" cy="2847975"/>
          </a:xfrm>
          <a:prstGeom prst="rect">
            <a:avLst/>
          </a:prstGeom>
        </p:spPr>
      </p:pic>
      <p:grpSp>
        <p:nvGrpSpPr>
          <p:cNvPr id="17" name="组合 16"/>
          <p:cNvGrpSpPr/>
          <p:nvPr/>
        </p:nvGrpSpPr>
        <p:grpSpPr>
          <a:xfrm>
            <a:off x="240225" y="184243"/>
            <a:ext cx="5078535" cy="672588"/>
            <a:chOff x="240225" y="184242"/>
            <a:chExt cx="6226061" cy="803747"/>
          </a:xfrm>
        </p:grpSpPr>
        <p:grpSp>
          <p:nvGrpSpPr>
            <p:cNvPr id="18" name="组合 17"/>
            <p:cNvGrpSpPr/>
            <p:nvPr/>
          </p:nvGrpSpPr>
          <p:grpSpPr>
            <a:xfrm>
              <a:off x="240225" y="184242"/>
              <a:ext cx="616576" cy="702311"/>
              <a:chOff x="9247188" y="5113338"/>
              <a:chExt cx="420687" cy="481013"/>
            </a:xfrm>
          </p:grpSpPr>
          <p:sp>
            <p:nvSpPr>
              <p:cNvPr id="21" name="Freeform 29"/>
              <p:cNvSpPr>
                <a:spLocks/>
              </p:cNvSpPr>
              <p:nvPr/>
            </p:nvSpPr>
            <p:spPr bwMode="auto">
              <a:xfrm>
                <a:off x="9337675" y="5113338"/>
                <a:ext cx="330200" cy="330200"/>
              </a:xfrm>
              <a:custGeom>
                <a:avLst/>
                <a:gdLst>
                  <a:gd name="T0" fmla="*/ 66 w 88"/>
                  <a:gd name="T1" fmla="*/ 20 h 88"/>
                  <a:gd name="T2" fmla="*/ 44 w 88"/>
                  <a:gd name="T3" fmla="*/ 10 h 88"/>
                  <a:gd name="T4" fmla="*/ 44 w 88"/>
                  <a:gd name="T5" fmla="*/ 10 h 88"/>
                  <a:gd name="T6" fmla="*/ 22 w 88"/>
                  <a:gd name="T7" fmla="*/ 0 h 88"/>
                  <a:gd name="T8" fmla="*/ 0 w 88"/>
                  <a:gd name="T9" fmla="*/ 10 h 88"/>
                  <a:gd name="T10" fmla="*/ 0 w 88"/>
                  <a:gd name="T11" fmla="*/ 10 h 88"/>
                  <a:gd name="T12" fmla="*/ 0 w 88"/>
                  <a:gd name="T13" fmla="*/ 78 h 88"/>
                  <a:gd name="T14" fmla="*/ 22 w 88"/>
                  <a:gd name="T15" fmla="*/ 69 h 88"/>
                  <a:gd name="T16" fmla="*/ 44 w 88"/>
                  <a:gd name="T17" fmla="*/ 78 h 88"/>
                  <a:gd name="T18" fmla="*/ 44 w 88"/>
                  <a:gd name="T19" fmla="*/ 78 h 88"/>
                  <a:gd name="T20" fmla="*/ 66 w 88"/>
                  <a:gd name="T21" fmla="*/ 88 h 88"/>
                  <a:gd name="T22" fmla="*/ 88 w 88"/>
                  <a:gd name="T23" fmla="*/ 78 h 88"/>
                  <a:gd name="T24" fmla="*/ 88 w 88"/>
                  <a:gd name="T25" fmla="*/ 78 h 88"/>
                  <a:gd name="T26" fmla="*/ 88 w 88"/>
                  <a:gd name="T27" fmla="*/ 10 h 88"/>
                  <a:gd name="T28" fmla="*/ 66 w 88"/>
                  <a:gd name="T29" fmla="*/ 2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66" y="20"/>
                    </a:moveTo>
                    <a:cubicBezTo>
                      <a:pt x="58" y="20"/>
                      <a:pt x="50" y="16"/>
                      <a:pt x="44" y="10"/>
                    </a:cubicBezTo>
                    <a:cubicBezTo>
                      <a:pt x="44" y="10"/>
                      <a:pt x="44" y="10"/>
                      <a:pt x="44" y="10"/>
                    </a:cubicBezTo>
                    <a:cubicBezTo>
                      <a:pt x="38" y="4"/>
                      <a:pt x="30" y="0"/>
                      <a:pt x="22" y="0"/>
                    </a:cubicBezTo>
                    <a:cubicBezTo>
                      <a:pt x="14" y="0"/>
                      <a:pt x="6" y="4"/>
                      <a:pt x="0" y="10"/>
                    </a:cubicBezTo>
                    <a:cubicBezTo>
                      <a:pt x="0" y="10"/>
                      <a:pt x="0" y="10"/>
                      <a:pt x="0" y="10"/>
                    </a:cubicBezTo>
                    <a:cubicBezTo>
                      <a:pt x="0" y="78"/>
                      <a:pt x="0" y="78"/>
                      <a:pt x="0" y="78"/>
                    </a:cubicBezTo>
                    <a:cubicBezTo>
                      <a:pt x="6" y="72"/>
                      <a:pt x="14" y="69"/>
                      <a:pt x="22" y="69"/>
                    </a:cubicBezTo>
                    <a:cubicBezTo>
                      <a:pt x="30" y="69"/>
                      <a:pt x="38" y="72"/>
                      <a:pt x="44" y="78"/>
                    </a:cubicBezTo>
                    <a:cubicBezTo>
                      <a:pt x="44" y="78"/>
                      <a:pt x="44" y="78"/>
                      <a:pt x="44" y="78"/>
                    </a:cubicBezTo>
                    <a:cubicBezTo>
                      <a:pt x="50" y="85"/>
                      <a:pt x="58" y="88"/>
                      <a:pt x="66" y="88"/>
                    </a:cubicBezTo>
                    <a:cubicBezTo>
                      <a:pt x="75" y="88"/>
                      <a:pt x="82" y="85"/>
                      <a:pt x="88" y="78"/>
                    </a:cubicBezTo>
                    <a:cubicBezTo>
                      <a:pt x="88" y="78"/>
                      <a:pt x="88" y="78"/>
                      <a:pt x="88" y="78"/>
                    </a:cubicBezTo>
                    <a:cubicBezTo>
                      <a:pt x="88" y="10"/>
                      <a:pt x="88" y="10"/>
                      <a:pt x="88" y="10"/>
                    </a:cubicBezTo>
                    <a:cubicBezTo>
                      <a:pt x="82" y="16"/>
                      <a:pt x="75" y="20"/>
                      <a:pt x="66" y="2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B50F0C"/>
                  </a:solidFill>
                </a:endParaRPr>
              </a:p>
            </p:txBody>
          </p:sp>
          <p:sp>
            <p:nvSpPr>
              <p:cNvPr id="22" name="Freeform 30"/>
              <p:cNvSpPr>
                <a:spLocks/>
              </p:cNvSpPr>
              <p:nvPr/>
            </p:nvSpPr>
            <p:spPr bwMode="auto">
              <a:xfrm>
                <a:off x="9247188" y="5113338"/>
                <a:ext cx="52388" cy="481013"/>
              </a:xfrm>
              <a:custGeom>
                <a:avLst/>
                <a:gdLst>
                  <a:gd name="T0" fmla="*/ 7 w 14"/>
                  <a:gd name="T1" fmla="*/ 0 h 128"/>
                  <a:gd name="T2" fmla="*/ 0 w 14"/>
                  <a:gd name="T3" fmla="*/ 7 h 128"/>
                  <a:gd name="T4" fmla="*/ 0 w 14"/>
                  <a:gd name="T5" fmla="*/ 128 h 128"/>
                  <a:gd name="T6" fmla="*/ 14 w 14"/>
                  <a:gd name="T7" fmla="*/ 128 h 128"/>
                  <a:gd name="T8" fmla="*/ 14 w 14"/>
                  <a:gd name="T9" fmla="*/ 7 h 128"/>
                  <a:gd name="T10" fmla="*/ 7 w 14"/>
                  <a:gd name="T11" fmla="*/ 0 h 128"/>
                </a:gdLst>
                <a:ahLst/>
                <a:cxnLst>
                  <a:cxn ang="0">
                    <a:pos x="T0" y="T1"/>
                  </a:cxn>
                  <a:cxn ang="0">
                    <a:pos x="T2" y="T3"/>
                  </a:cxn>
                  <a:cxn ang="0">
                    <a:pos x="T4" y="T5"/>
                  </a:cxn>
                  <a:cxn ang="0">
                    <a:pos x="T6" y="T7"/>
                  </a:cxn>
                  <a:cxn ang="0">
                    <a:pos x="T8" y="T9"/>
                  </a:cxn>
                  <a:cxn ang="0">
                    <a:pos x="T10" y="T11"/>
                  </a:cxn>
                </a:cxnLst>
                <a:rect l="0" t="0" r="r" b="b"/>
                <a:pathLst>
                  <a:path w="14" h="128">
                    <a:moveTo>
                      <a:pt x="7" y="0"/>
                    </a:moveTo>
                    <a:cubicBezTo>
                      <a:pt x="3" y="0"/>
                      <a:pt x="0" y="3"/>
                      <a:pt x="0" y="7"/>
                    </a:cubicBezTo>
                    <a:cubicBezTo>
                      <a:pt x="0" y="128"/>
                      <a:pt x="0" y="128"/>
                      <a:pt x="0" y="128"/>
                    </a:cubicBezTo>
                    <a:cubicBezTo>
                      <a:pt x="14" y="128"/>
                      <a:pt x="14" y="128"/>
                      <a:pt x="14" y="128"/>
                    </a:cubicBezTo>
                    <a:cubicBezTo>
                      <a:pt x="14" y="7"/>
                      <a:pt x="14" y="7"/>
                      <a:pt x="14" y="7"/>
                    </a:cubicBezTo>
                    <a:cubicBezTo>
                      <a:pt x="14" y="3"/>
                      <a:pt x="11" y="0"/>
                      <a:pt x="7" y="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B50F0C"/>
                  </a:solidFill>
                </a:endParaRPr>
              </a:p>
            </p:txBody>
          </p:sp>
        </p:grpSp>
        <p:sp>
          <p:nvSpPr>
            <p:cNvPr id="19" name="文本框 18"/>
            <p:cNvSpPr txBox="1"/>
            <p:nvPr/>
          </p:nvSpPr>
          <p:spPr>
            <a:xfrm>
              <a:off x="1024440" y="362738"/>
              <a:ext cx="5441846" cy="625251"/>
            </a:xfrm>
            <a:prstGeom prst="rect">
              <a:avLst/>
            </a:prstGeom>
            <a:noFill/>
          </p:spPr>
          <p:txBody>
            <a:bodyPr wrap="square" rtlCol="0">
              <a:spAutoFit/>
            </a:bodyPr>
            <a:lstStyle/>
            <a:p>
              <a:r>
                <a:rPr lang="zh-CN" altLang="en-US" sz="2800" dirty="0">
                  <a:solidFill>
                    <a:schemeClr val="tx1">
                      <a:lumMod val="85000"/>
                      <a:lumOff val="15000"/>
                    </a:schemeClr>
                  </a:solidFill>
                  <a:latin typeface="+mn-ea"/>
                </a:rPr>
                <a:t>新闻事件机器学习分类器</a:t>
              </a:r>
            </a:p>
          </p:txBody>
        </p:sp>
      </p:grpSp>
    </p:spTree>
    <p:extLst>
      <p:ext uri="{BB962C8B-B14F-4D97-AF65-F5344CB8AC3E}">
        <p14:creationId xmlns:p14="http://schemas.microsoft.com/office/powerpoint/2010/main" val="34288851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BEAE7"/>
        </a:solidFill>
        <a:effectLst/>
      </p:bgPr>
    </p:bg>
    <p:spTree>
      <p:nvGrpSpPr>
        <p:cNvPr id="1" name=""/>
        <p:cNvGrpSpPr/>
        <p:nvPr/>
      </p:nvGrpSpPr>
      <p:grpSpPr>
        <a:xfrm>
          <a:off x="0" y="0"/>
          <a:ext cx="0" cy="0"/>
          <a:chOff x="0" y="0"/>
          <a:chExt cx="0" cy="0"/>
        </a:xfrm>
      </p:grpSpPr>
      <p:cxnSp>
        <p:nvCxnSpPr>
          <p:cNvPr id="8" name="直接连接符 7"/>
          <p:cNvCxnSpPr/>
          <p:nvPr/>
        </p:nvCxnSpPr>
        <p:spPr>
          <a:xfrm>
            <a:off x="0" y="1005840"/>
            <a:ext cx="12192000" cy="0"/>
          </a:xfrm>
          <a:prstGeom prst="line">
            <a:avLst/>
          </a:prstGeom>
          <a:ln w="57150">
            <a:solidFill>
              <a:srgbClr val="DF3232"/>
            </a:solidFill>
            <a:prstDash val="sysDash"/>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2707427"/>
            <a:ext cx="1219200" cy="415057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 name="矩形 3"/>
          <p:cNvSpPr/>
          <p:nvPr/>
        </p:nvSpPr>
        <p:spPr>
          <a:xfrm>
            <a:off x="314873" y="3665297"/>
            <a:ext cx="852571"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Helvetica Neue"/>
                <a:ea typeface="宋体" panose="02010600030101010101" pitchFamily="2" charset="-122"/>
                <a:cs typeface="+mn-cs"/>
              </a:rPr>
              <a:t>关键词提取</a:t>
            </a:r>
          </a:p>
        </p:txBody>
      </p:sp>
      <p:grpSp>
        <p:nvGrpSpPr>
          <p:cNvPr id="16" name="组合 15"/>
          <p:cNvGrpSpPr/>
          <p:nvPr/>
        </p:nvGrpSpPr>
        <p:grpSpPr>
          <a:xfrm>
            <a:off x="240225" y="184243"/>
            <a:ext cx="5078535" cy="672588"/>
            <a:chOff x="240225" y="184242"/>
            <a:chExt cx="6226061" cy="803747"/>
          </a:xfrm>
        </p:grpSpPr>
        <p:grpSp>
          <p:nvGrpSpPr>
            <p:cNvPr id="17" name="组合 16"/>
            <p:cNvGrpSpPr/>
            <p:nvPr/>
          </p:nvGrpSpPr>
          <p:grpSpPr>
            <a:xfrm>
              <a:off x="240225" y="184242"/>
              <a:ext cx="616576" cy="702311"/>
              <a:chOff x="9247188" y="5113338"/>
              <a:chExt cx="420687" cy="481013"/>
            </a:xfrm>
          </p:grpSpPr>
          <p:sp>
            <p:nvSpPr>
              <p:cNvPr id="19" name="Freeform 29"/>
              <p:cNvSpPr>
                <a:spLocks/>
              </p:cNvSpPr>
              <p:nvPr/>
            </p:nvSpPr>
            <p:spPr bwMode="auto">
              <a:xfrm>
                <a:off x="9337675" y="5113338"/>
                <a:ext cx="330200" cy="330200"/>
              </a:xfrm>
              <a:custGeom>
                <a:avLst/>
                <a:gdLst>
                  <a:gd name="T0" fmla="*/ 66 w 88"/>
                  <a:gd name="T1" fmla="*/ 20 h 88"/>
                  <a:gd name="T2" fmla="*/ 44 w 88"/>
                  <a:gd name="T3" fmla="*/ 10 h 88"/>
                  <a:gd name="T4" fmla="*/ 44 w 88"/>
                  <a:gd name="T5" fmla="*/ 10 h 88"/>
                  <a:gd name="T6" fmla="*/ 22 w 88"/>
                  <a:gd name="T7" fmla="*/ 0 h 88"/>
                  <a:gd name="T8" fmla="*/ 0 w 88"/>
                  <a:gd name="T9" fmla="*/ 10 h 88"/>
                  <a:gd name="T10" fmla="*/ 0 w 88"/>
                  <a:gd name="T11" fmla="*/ 10 h 88"/>
                  <a:gd name="T12" fmla="*/ 0 w 88"/>
                  <a:gd name="T13" fmla="*/ 78 h 88"/>
                  <a:gd name="T14" fmla="*/ 22 w 88"/>
                  <a:gd name="T15" fmla="*/ 69 h 88"/>
                  <a:gd name="T16" fmla="*/ 44 w 88"/>
                  <a:gd name="T17" fmla="*/ 78 h 88"/>
                  <a:gd name="T18" fmla="*/ 44 w 88"/>
                  <a:gd name="T19" fmla="*/ 78 h 88"/>
                  <a:gd name="T20" fmla="*/ 66 w 88"/>
                  <a:gd name="T21" fmla="*/ 88 h 88"/>
                  <a:gd name="T22" fmla="*/ 88 w 88"/>
                  <a:gd name="T23" fmla="*/ 78 h 88"/>
                  <a:gd name="T24" fmla="*/ 88 w 88"/>
                  <a:gd name="T25" fmla="*/ 78 h 88"/>
                  <a:gd name="T26" fmla="*/ 88 w 88"/>
                  <a:gd name="T27" fmla="*/ 10 h 88"/>
                  <a:gd name="T28" fmla="*/ 66 w 88"/>
                  <a:gd name="T29" fmla="*/ 2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66" y="20"/>
                    </a:moveTo>
                    <a:cubicBezTo>
                      <a:pt x="58" y="20"/>
                      <a:pt x="50" y="16"/>
                      <a:pt x="44" y="10"/>
                    </a:cubicBezTo>
                    <a:cubicBezTo>
                      <a:pt x="44" y="10"/>
                      <a:pt x="44" y="10"/>
                      <a:pt x="44" y="10"/>
                    </a:cubicBezTo>
                    <a:cubicBezTo>
                      <a:pt x="38" y="4"/>
                      <a:pt x="30" y="0"/>
                      <a:pt x="22" y="0"/>
                    </a:cubicBezTo>
                    <a:cubicBezTo>
                      <a:pt x="14" y="0"/>
                      <a:pt x="6" y="4"/>
                      <a:pt x="0" y="10"/>
                    </a:cubicBezTo>
                    <a:cubicBezTo>
                      <a:pt x="0" y="10"/>
                      <a:pt x="0" y="10"/>
                      <a:pt x="0" y="10"/>
                    </a:cubicBezTo>
                    <a:cubicBezTo>
                      <a:pt x="0" y="78"/>
                      <a:pt x="0" y="78"/>
                      <a:pt x="0" y="78"/>
                    </a:cubicBezTo>
                    <a:cubicBezTo>
                      <a:pt x="6" y="72"/>
                      <a:pt x="14" y="69"/>
                      <a:pt x="22" y="69"/>
                    </a:cubicBezTo>
                    <a:cubicBezTo>
                      <a:pt x="30" y="69"/>
                      <a:pt x="38" y="72"/>
                      <a:pt x="44" y="78"/>
                    </a:cubicBezTo>
                    <a:cubicBezTo>
                      <a:pt x="44" y="78"/>
                      <a:pt x="44" y="78"/>
                      <a:pt x="44" y="78"/>
                    </a:cubicBezTo>
                    <a:cubicBezTo>
                      <a:pt x="50" y="85"/>
                      <a:pt x="58" y="88"/>
                      <a:pt x="66" y="88"/>
                    </a:cubicBezTo>
                    <a:cubicBezTo>
                      <a:pt x="75" y="88"/>
                      <a:pt x="82" y="85"/>
                      <a:pt x="88" y="78"/>
                    </a:cubicBezTo>
                    <a:cubicBezTo>
                      <a:pt x="88" y="78"/>
                      <a:pt x="88" y="78"/>
                      <a:pt x="88" y="78"/>
                    </a:cubicBezTo>
                    <a:cubicBezTo>
                      <a:pt x="88" y="10"/>
                      <a:pt x="88" y="10"/>
                      <a:pt x="88" y="10"/>
                    </a:cubicBezTo>
                    <a:cubicBezTo>
                      <a:pt x="82" y="16"/>
                      <a:pt x="75" y="20"/>
                      <a:pt x="66" y="2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B50F0C"/>
                  </a:solidFill>
                  <a:effectLst/>
                  <a:uLnTx/>
                  <a:uFillTx/>
                  <a:latin typeface="Calibri" panose="020F0502020204030204"/>
                  <a:ea typeface="宋体" panose="02010600030101010101" pitchFamily="2" charset="-122"/>
                  <a:cs typeface="+mn-cs"/>
                </a:endParaRPr>
              </a:p>
            </p:txBody>
          </p:sp>
          <p:sp>
            <p:nvSpPr>
              <p:cNvPr id="20" name="Freeform 30"/>
              <p:cNvSpPr>
                <a:spLocks/>
              </p:cNvSpPr>
              <p:nvPr/>
            </p:nvSpPr>
            <p:spPr bwMode="auto">
              <a:xfrm>
                <a:off x="9247188" y="5113338"/>
                <a:ext cx="52388" cy="481013"/>
              </a:xfrm>
              <a:custGeom>
                <a:avLst/>
                <a:gdLst>
                  <a:gd name="T0" fmla="*/ 7 w 14"/>
                  <a:gd name="T1" fmla="*/ 0 h 128"/>
                  <a:gd name="T2" fmla="*/ 0 w 14"/>
                  <a:gd name="T3" fmla="*/ 7 h 128"/>
                  <a:gd name="T4" fmla="*/ 0 w 14"/>
                  <a:gd name="T5" fmla="*/ 128 h 128"/>
                  <a:gd name="T6" fmla="*/ 14 w 14"/>
                  <a:gd name="T7" fmla="*/ 128 h 128"/>
                  <a:gd name="T8" fmla="*/ 14 w 14"/>
                  <a:gd name="T9" fmla="*/ 7 h 128"/>
                  <a:gd name="T10" fmla="*/ 7 w 14"/>
                  <a:gd name="T11" fmla="*/ 0 h 128"/>
                </a:gdLst>
                <a:ahLst/>
                <a:cxnLst>
                  <a:cxn ang="0">
                    <a:pos x="T0" y="T1"/>
                  </a:cxn>
                  <a:cxn ang="0">
                    <a:pos x="T2" y="T3"/>
                  </a:cxn>
                  <a:cxn ang="0">
                    <a:pos x="T4" y="T5"/>
                  </a:cxn>
                  <a:cxn ang="0">
                    <a:pos x="T6" y="T7"/>
                  </a:cxn>
                  <a:cxn ang="0">
                    <a:pos x="T8" y="T9"/>
                  </a:cxn>
                  <a:cxn ang="0">
                    <a:pos x="T10" y="T11"/>
                  </a:cxn>
                </a:cxnLst>
                <a:rect l="0" t="0" r="r" b="b"/>
                <a:pathLst>
                  <a:path w="14" h="128">
                    <a:moveTo>
                      <a:pt x="7" y="0"/>
                    </a:moveTo>
                    <a:cubicBezTo>
                      <a:pt x="3" y="0"/>
                      <a:pt x="0" y="3"/>
                      <a:pt x="0" y="7"/>
                    </a:cubicBezTo>
                    <a:cubicBezTo>
                      <a:pt x="0" y="128"/>
                      <a:pt x="0" y="128"/>
                      <a:pt x="0" y="128"/>
                    </a:cubicBezTo>
                    <a:cubicBezTo>
                      <a:pt x="14" y="128"/>
                      <a:pt x="14" y="128"/>
                      <a:pt x="14" y="128"/>
                    </a:cubicBezTo>
                    <a:cubicBezTo>
                      <a:pt x="14" y="7"/>
                      <a:pt x="14" y="7"/>
                      <a:pt x="14" y="7"/>
                    </a:cubicBezTo>
                    <a:cubicBezTo>
                      <a:pt x="14" y="3"/>
                      <a:pt x="11" y="0"/>
                      <a:pt x="7" y="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B50F0C"/>
                  </a:solidFill>
                  <a:effectLst/>
                  <a:uLnTx/>
                  <a:uFillTx/>
                  <a:latin typeface="Calibri" panose="020F0502020204030204"/>
                  <a:ea typeface="宋体" panose="02010600030101010101" pitchFamily="2" charset="-122"/>
                  <a:cs typeface="+mn-cs"/>
                </a:endParaRPr>
              </a:p>
            </p:txBody>
          </p:sp>
        </p:grpSp>
        <p:sp>
          <p:nvSpPr>
            <p:cNvPr id="18" name="文本框 17"/>
            <p:cNvSpPr txBox="1"/>
            <p:nvPr/>
          </p:nvSpPr>
          <p:spPr>
            <a:xfrm>
              <a:off x="1024440" y="362738"/>
              <a:ext cx="5441846" cy="6252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宋体" panose="02010600030101010101" pitchFamily="2" charset="-122"/>
                  <a:ea typeface="宋体" panose="02010600030101010101" pitchFamily="2" charset="-122"/>
                  <a:cs typeface="+mn-cs"/>
                </a:rPr>
                <a:t>新闻事件机器学习分类器</a:t>
              </a:r>
            </a:p>
          </p:txBody>
        </p:sp>
      </p:grpSp>
      <p:graphicFrame>
        <p:nvGraphicFramePr>
          <p:cNvPr id="2" name="表格 1">
            <a:extLst>
              <a:ext uri="{FF2B5EF4-FFF2-40B4-BE49-F238E27FC236}">
                <a16:creationId xmlns:a16="http://schemas.microsoft.com/office/drawing/2014/main" id="{6624A54A-9A2B-4460-B32B-65768245E816}"/>
              </a:ext>
            </a:extLst>
          </p:cNvPr>
          <p:cNvGraphicFramePr>
            <a:graphicFrameLocks noGrp="1"/>
          </p:cNvGraphicFramePr>
          <p:nvPr>
            <p:extLst>
              <p:ext uri="{D42A27DB-BD31-4B8C-83A1-F6EECF244321}">
                <p14:modId xmlns:p14="http://schemas.microsoft.com/office/powerpoint/2010/main" val="698353566"/>
              </p:ext>
            </p:extLst>
          </p:nvPr>
        </p:nvGraphicFramePr>
        <p:xfrm>
          <a:off x="2041331" y="1074227"/>
          <a:ext cx="8128000" cy="5760000"/>
        </p:xfrm>
        <a:graphic>
          <a:graphicData uri="http://schemas.openxmlformats.org/drawingml/2006/table">
            <a:tbl>
              <a:tblPr firstRow="1" bandRow="1">
                <a:tableStyleId>{F5AB1C69-6EDB-4FF4-983F-18BD219EF322}</a:tableStyleId>
              </a:tblPr>
              <a:tblGrid>
                <a:gridCol w="2032000">
                  <a:extLst>
                    <a:ext uri="{9D8B030D-6E8A-4147-A177-3AD203B41FA5}">
                      <a16:colId xmlns:a16="http://schemas.microsoft.com/office/drawing/2014/main" val="2586421960"/>
                    </a:ext>
                  </a:extLst>
                </a:gridCol>
                <a:gridCol w="2032000">
                  <a:extLst>
                    <a:ext uri="{9D8B030D-6E8A-4147-A177-3AD203B41FA5}">
                      <a16:colId xmlns:a16="http://schemas.microsoft.com/office/drawing/2014/main" val="1520585370"/>
                    </a:ext>
                  </a:extLst>
                </a:gridCol>
                <a:gridCol w="2032000">
                  <a:extLst>
                    <a:ext uri="{9D8B030D-6E8A-4147-A177-3AD203B41FA5}">
                      <a16:colId xmlns:a16="http://schemas.microsoft.com/office/drawing/2014/main" val="1238817273"/>
                    </a:ext>
                  </a:extLst>
                </a:gridCol>
                <a:gridCol w="2032000">
                  <a:extLst>
                    <a:ext uri="{9D8B030D-6E8A-4147-A177-3AD203B41FA5}">
                      <a16:colId xmlns:a16="http://schemas.microsoft.com/office/drawing/2014/main" val="1150740322"/>
                    </a:ext>
                  </a:extLst>
                </a:gridCol>
              </a:tblGrid>
              <a:tr h="360000">
                <a:tc>
                  <a:txBody>
                    <a:bodyPr/>
                    <a:lstStyle/>
                    <a:p>
                      <a:pPr algn="ctr" fontAlgn="b"/>
                      <a:r>
                        <a:rPr lang="en-US" altLang="zh-CN" sz="1800" b="0" i="0" u="none" strike="noStrike" dirty="0">
                          <a:effectLst/>
                          <a:latin typeface="+mn-ea"/>
                          <a:ea typeface="+mn-ea"/>
                        </a:rPr>
                        <a:t>3</a:t>
                      </a:r>
                      <a:r>
                        <a:rPr lang="zh-CN" altLang="en-US" sz="1800" b="0" i="0" u="none" strike="noStrike" dirty="0">
                          <a:effectLst/>
                          <a:latin typeface="+mn-ea"/>
                          <a:ea typeface="+mn-ea"/>
                        </a:rPr>
                        <a:t>月下旬</a:t>
                      </a:r>
                    </a:p>
                  </a:txBody>
                  <a:tcPr marL="7620" marR="7620" marT="7620" marB="0" anchor="b"/>
                </a:tc>
                <a:tc>
                  <a:txBody>
                    <a:bodyPr/>
                    <a:lstStyle/>
                    <a:p>
                      <a:pPr algn="ctr" fontAlgn="b"/>
                      <a:r>
                        <a:rPr lang="en-US" altLang="zh-CN" sz="1800" b="0" i="0" u="none" strike="noStrike" dirty="0">
                          <a:effectLst/>
                          <a:latin typeface="+mn-ea"/>
                          <a:ea typeface="+mn-ea"/>
                        </a:rPr>
                        <a:t>4</a:t>
                      </a:r>
                      <a:r>
                        <a:rPr lang="zh-CN" altLang="en-US" sz="1800" b="0" i="0" u="none" strike="noStrike" dirty="0">
                          <a:effectLst/>
                          <a:latin typeface="+mn-ea"/>
                          <a:ea typeface="+mn-ea"/>
                        </a:rPr>
                        <a:t>月上旬</a:t>
                      </a:r>
                    </a:p>
                  </a:txBody>
                  <a:tcPr marL="7620" marR="7620" marT="7620" marB="0" anchor="b"/>
                </a:tc>
                <a:tc>
                  <a:txBody>
                    <a:bodyPr/>
                    <a:lstStyle/>
                    <a:p>
                      <a:pPr algn="ctr" fontAlgn="b"/>
                      <a:r>
                        <a:rPr lang="en-US" altLang="zh-CN" sz="1800" b="0" i="0" u="none" strike="noStrike">
                          <a:effectLst/>
                          <a:latin typeface="+mn-ea"/>
                          <a:ea typeface="+mn-ea"/>
                        </a:rPr>
                        <a:t>4</a:t>
                      </a:r>
                      <a:r>
                        <a:rPr lang="zh-CN" altLang="en-US" sz="1800" b="0" i="0" u="none" strike="noStrike">
                          <a:effectLst/>
                          <a:latin typeface="+mn-ea"/>
                          <a:ea typeface="+mn-ea"/>
                        </a:rPr>
                        <a:t>月中旬</a:t>
                      </a:r>
                    </a:p>
                  </a:txBody>
                  <a:tcPr marL="7620" marR="7620" marT="7620" marB="0" anchor="b"/>
                </a:tc>
                <a:tc>
                  <a:txBody>
                    <a:bodyPr/>
                    <a:lstStyle/>
                    <a:p>
                      <a:pPr algn="ctr" fontAlgn="b"/>
                      <a:r>
                        <a:rPr lang="en-US" altLang="zh-CN" sz="1800" b="0" i="0" u="none" strike="noStrike">
                          <a:effectLst/>
                          <a:latin typeface="+mn-ea"/>
                          <a:ea typeface="+mn-ea"/>
                        </a:rPr>
                        <a:t>4</a:t>
                      </a:r>
                      <a:r>
                        <a:rPr lang="zh-CN" altLang="en-US" sz="1800" b="0" i="0" u="none" strike="noStrike">
                          <a:effectLst/>
                          <a:latin typeface="+mn-ea"/>
                          <a:ea typeface="+mn-ea"/>
                        </a:rPr>
                        <a:t>月下旬</a:t>
                      </a:r>
                    </a:p>
                  </a:txBody>
                  <a:tcPr marL="7620" marR="7620" marT="7620" marB="0" anchor="b"/>
                </a:tc>
                <a:extLst>
                  <a:ext uri="{0D108BD9-81ED-4DB2-BD59-A6C34878D82A}">
                    <a16:rowId xmlns:a16="http://schemas.microsoft.com/office/drawing/2014/main" val="1703061281"/>
                  </a:ext>
                </a:extLst>
              </a:tr>
              <a:tr h="360000">
                <a:tc>
                  <a:txBody>
                    <a:bodyPr/>
                    <a:lstStyle/>
                    <a:p>
                      <a:pPr algn="ctr" fontAlgn="b"/>
                      <a:r>
                        <a:rPr lang="zh-CN" altLang="en-US" sz="1800" b="0" i="0" u="none" strike="noStrike">
                          <a:effectLst/>
                          <a:latin typeface="+mn-ea"/>
                          <a:ea typeface="+mn-ea"/>
                        </a:rPr>
                        <a:t>贸易战</a:t>
                      </a:r>
                    </a:p>
                  </a:txBody>
                  <a:tcPr marL="7620" marR="7620" marT="7620" marB="0" anchor="b"/>
                </a:tc>
                <a:tc>
                  <a:txBody>
                    <a:bodyPr/>
                    <a:lstStyle/>
                    <a:p>
                      <a:pPr algn="ctr" fontAlgn="b"/>
                      <a:r>
                        <a:rPr lang="zh-CN" altLang="en-US" sz="1800" b="0" i="0" u="none" strike="noStrike">
                          <a:effectLst/>
                          <a:latin typeface="+mn-ea"/>
                          <a:ea typeface="+mn-ea"/>
                        </a:rPr>
                        <a:t>贸易战</a:t>
                      </a:r>
                    </a:p>
                  </a:txBody>
                  <a:tcPr marL="7620" marR="7620" marT="7620" marB="0" anchor="b"/>
                </a:tc>
                <a:tc>
                  <a:txBody>
                    <a:bodyPr/>
                    <a:lstStyle/>
                    <a:p>
                      <a:pPr algn="ctr" fontAlgn="b"/>
                      <a:r>
                        <a:rPr lang="zh-CN" altLang="en-US" sz="1800" b="0" i="0" u="none" strike="noStrike">
                          <a:effectLst/>
                          <a:latin typeface="+mn-ea"/>
                          <a:ea typeface="+mn-ea"/>
                        </a:rPr>
                        <a:t>贸易战</a:t>
                      </a:r>
                    </a:p>
                  </a:txBody>
                  <a:tcPr marL="7620" marR="7620" marT="7620" marB="0" anchor="b"/>
                </a:tc>
                <a:tc>
                  <a:txBody>
                    <a:bodyPr/>
                    <a:lstStyle/>
                    <a:p>
                      <a:pPr algn="ctr" fontAlgn="b"/>
                      <a:r>
                        <a:rPr lang="zh-CN" altLang="en-US" sz="1800" b="0" i="0" u="none" strike="noStrike">
                          <a:effectLst/>
                          <a:latin typeface="+mn-ea"/>
                          <a:ea typeface="+mn-ea"/>
                        </a:rPr>
                        <a:t>贸易战</a:t>
                      </a:r>
                    </a:p>
                  </a:txBody>
                  <a:tcPr marL="7620" marR="7620" marT="7620" marB="0" anchor="b"/>
                </a:tc>
                <a:extLst>
                  <a:ext uri="{0D108BD9-81ED-4DB2-BD59-A6C34878D82A}">
                    <a16:rowId xmlns:a16="http://schemas.microsoft.com/office/drawing/2014/main" val="2940381427"/>
                  </a:ext>
                </a:extLst>
              </a:tr>
              <a:tr h="360000">
                <a:tc>
                  <a:txBody>
                    <a:bodyPr/>
                    <a:lstStyle/>
                    <a:p>
                      <a:pPr algn="ctr" fontAlgn="b"/>
                      <a:r>
                        <a:rPr lang="zh-CN" altLang="en-US" sz="1800" b="0" i="0" u="none" strike="noStrike">
                          <a:effectLst/>
                          <a:latin typeface="+mn-ea"/>
                          <a:ea typeface="+mn-ea"/>
                        </a:rPr>
                        <a:t>特朗普</a:t>
                      </a:r>
                    </a:p>
                  </a:txBody>
                  <a:tcPr marL="7620" marR="7620" marT="7620" marB="0" anchor="b"/>
                </a:tc>
                <a:tc>
                  <a:txBody>
                    <a:bodyPr/>
                    <a:lstStyle/>
                    <a:p>
                      <a:pPr algn="ctr" fontAlgn="b"/>
                      <a:r>
                        <a:rPr lang="zh-CN" altLang="en-US" sz="1800" b="0" i="0" u="none" strike="noStrike">
                          <a:effectLst/>
                          <a:latin typeface="+mn-ea"/>
                          <a:ea typeface="+mn-ea"/>
                        </a:rPr>
                        <a:t>中美</a:t>
                      </a:r>
                    </a:p>
                  </a:txBody>
                  <a:tcPr marL="7620" marR="7620" marT="7620" marB="0" anchor="b"/>
                </a:tc>
                <a:tc>
                  <a:txBody>
                    <a:bodyPr/>
                    <a:lstStyle/>
                    <a:p>
                      <a:pPr algn="ctr" fontAlgn="b"/>
                      <a:r>
                        <a:rPr lang="zh-CN" altLang="en-US" sz="1800" b="0" i="0" u="none" strike="noStrike">
                          <a:effectLst/>
                          <a:latin typeface="+mn-ea"/>
                          <a:ea typeface="+mn-ea"/>
                        </a:rPr>
                        <a:t>中美</a:t>
                      </a:r>
                    </a:p>
                  </a:txBody>
                  <a:tcPr marL="7620" marR="7620" marT="7620" marB="0" anchor="b"/>
                </a:tc>
                <a:tc>
                  <a:txBody>
                    <a:bodyPr/>
                    <a:lstStyle/>
                    <a:p>
                      <a:pPr algn="ctr" fontAlgn="b"/>
                      <a:r>
                        <a:rPr lang="zh-CN" altLang="en-US" sz="1800" b="0" i="0" u="none" strike="noStrike">
                          <a:effectLst/>
                          <a:latin typeface="+mn-ea"/>
                          <a:ea typeface="+mn-ea"/>
                        </a:rPr>
                        <a:t>中美</a:t>
                      </a:r>
                    </a:p>
                  </a:txBody>
                  <a:tcPr marL="7620" marR="7620" marT="7620" marB="0" anchor="b"/>
                </a:tc>
                <a:extLst>
                  <a:ext uri="{0D108BD9-81ED-4DB2-BD59-A6C34878D82A}">
                    <a16:rowId xmlns:a16="http://schemas.microsoft.com/office/drawing/2014/main" val="2917522187"/>
                  </a:ext>
                </a:extLst>
              </a:tr>
              <a:tr h="360000">
                <a:tc>
                  <a:txBody>
                    <a:bodyPr/>
                    <a:lstStyle/>
                    <a:p>
                      <a:pPr algn="ctr" fontAlgn="b"/>
                      <a:r>
                        <a:rPr lang="zh-CN" altLang="en-US" sz="1800" b="0" i="0" u="none" strike="noStrike">
                          <a:effectLst/>
                          <a:latin typeface="+mn-ea"/>
                          <a:ea typeface="+mn-ea"/>
                        </a:rPr>
                        <a:t>中美</a:t>
                      </a:r>
                    </a:p>
                  </a:txBody>
                  <a:tcPr marL="7620" marR="7620" marT="7620" marB="0" anchor="b"/>
                </a:tc>
                <a:tc>
                  <a:txBody>
                    <a:bodyPr/>
                    <a:lstStyle/>
                    <a:p>
                      <a:pPr algn="ctr" fontAlgn="b"/>
                      <a:r>
                        <a:rPr lang="zh-CN" altLang="en-US" sz="1800" b="0" i="0" u="none" strike="noStrike">
                          <a:effectLst/>
                          <a:latin typeface="+mn-ea"/>
                          <a:ea typeface="+mn-ea"/>
                        </a:rPr>
                        <a:t>特朗普</a:t>
                      </a:r>
                    </a:p>
                  </a:txBody>
                  <a:tcPr marL="7620" marR="7620" marT="7620" marB="0" anchor="b"/>
                </a:tc>
                <a:tc>
                  <a:txBody>
                    <a:bodyPr/>
                    <a:lstStyle/>
                    <a:p>
                      <a:pPr algn="ctr" fontAlgn="b"/>
                      <a:r>
                        <a:rPr lang="zh-CN" altLang="en-US" sz="1800" b="0" i="0" u="none" strike="noStrike">
                          <a:effectLst/>
                          <a:latin typeface="+mn-ea"/>
                          <a:ea typeface="+mn-ea"/>
                        </a:rPr>
                        <a:t>美国</a:t>
                      </a:r>
                    </a:p>
                  </a:txBody>
                  <a:tcPr marL="7620" marR="7620" marT="7620" marB="0" anchor="b"/>
                </a:tc>
                <a:tc>
                  <a:txBody>
                    <a:bodyPr/>
                    <a:lstStyle/>
                    <a:p>
                      <a:pPr algn="ctr" fontAlgn="b"/>
                      <a:r>
                        <a:rPr lang="zh-CN" altLang="en-US" sz="1800" b="0" i="0" u="none" strike="noStrike">
                          <a:effectLst/>
                          <a:latin typeface="+mn-ea"/>
                          <a:ea typeface="+mn-ea"/>
                        </a:rPr>
                        <a:t>特朗普</a:t>
                      </a:r>
                    </a:p>
                  </a:txBody>
                  <a:tcPr marL="7620" marR="7620" marT="7620" marB="0" anchor="b"/>
                </a:tc>
                <a:extLst>
                  <a:ext uri="{0D108BD9-81ED-4DB2-BD59-A6C34878D82A}">
                    <a16:rowId xmlns:a16="http://schemas.microsoft.com/office/drawing/2014/main" val="2811848064"/>
                  </a:ext>
                </a:extLst>
              </a:tr>
              <a:tr h="360000">
                <a:tc>
                  <a:txBody>
                    <a:bodyPr/>
                    <a:lstStyle/>
                    <a:p>
                      <a:pPr algn="ctr" fontAlgn="b"/>
                      <a:r>
                        <a:rPr lang="zh-CN" altLang="en-US" sz="1800" b="0" i="0" u="none" strike="noStrike">
                          <a:effectLst/>
                          <a:latin typeface="+mn-ea"/>
                          <a:ea typeface="+mn-ea"/>
                        </a:rPr>
                        <a:t>美国</a:t>
                      </a:r>
                    </a:p>
                  </a:txBody>
                  <a:tcPr marL="7620" marR="7620" marT="7620" marB="0" anchor="b"/>
                </a:tc>
                <a:tc>
                  <a:txBody>
                    <a:bodyPr/>
                    <a:lstStyle/>
                    <a:p>
                      <a:pPr algn="ctr" fontAlgn="b"/>
                      <a:r>
                        <a:rPr lang="zh-CN" altLang="en-US" sz="1800" b="0" i="0" u="none" strike="noStrike">
                          <a:effectLst/>
                          <a:latin typeface="+mn-ea"/>
                          <a:ea typeface="+mn-ea"/>
                        </a:rPr>
                        <a:t>美国</a:t>
                      </a:r>
                    </a:p>
                  </a:txBody>
                  <a:tcPr marL="7620" marR="7620" marT="7620" marB="0" anchor="b"/>
                </a:tc>
                <a:tc>
                  <a:txBody>
                    <a:bodyPr/>
                    <a:lstStyle/>
                    <a:p>
                      <a:pPr algn="ctr" fontAlgn="b"/>
                      <a:r>
                        <a:rPr lang="zh-CN" altLang="en-US" sz="1800" b="0" i="0" u="none" strike="noStrike">
                          <a:effectLst/>
                          <a:latin typeface="+mn-ea"/>
                          <a:ea typeface="+mn-ea"/>
                        </a:rPr>
                        <a:t>特朗普</a:t>
                      </a:r>
                    </a:p>
                  </a:txBody>
                  <a:tcPr marL="7620" marR="7620" marT="7620" marB="0" anchor="b"/>
                </a:tc>
                <a:tc>
                  <a:txBody>
                    <a:bodyPr/>
                    <a:lstStyle/>
                    <a:p>
                      <a:pPr algn="ctr" fontAlgn="b"/>
                      <a:r>
                        <a:rPr lang="zh-CN" altLang="en-US" sz="1800" b="0" i="0" u="none" strike="noStrike">
                          <a:effectLst/>
                          <a:latin typeface="+mn-ea"/>
                          <a:ea typeface="+mn-ea"/>
                        </a:rPr>
                        <a:t>中国</a:t>
                      </a:r>
                    </a:p>
                  </a:txBody>
                  <a:tcPr marL="7620" marR="7620" marT="7620" marB="0" anchor="b"/>
                </a:tc>
                <a:extLst>
                  <a:ext uri="{0D108BD9-81ED-4DB2-BD59-A6C34878D82A}">
                    <a16:rowId xmlns:a16="http://schemas.microsoft.com/office/drawing/2014/main" val="3463311173"/>
                  </a:ext>
                </a:extLst>
              </a:tr>
              <a:tr h="360000">
                <a:tc>
                  <a:txBody>
                    <a:bodyPr/>
                    <a:lstStyle/>
                    <a:p>
                      <a:pPr algn="ctr" fontAlgn="b"/>
                      <a:r>
                        <a:rPr lang="zh-CN" altLang="en-US" sz="1800" b="0" i="0" u="none" strike="noStrike">
                          <a:effectLst/>
                          <a:latin typeface="+mn-ea"/>
                          <a:ea typeface="+mn-ea"/>
                        </a:rPr>
                        <a:t>中国</a:t>
                      </a:r>
                    </a:p>
                  </a:txBody>
                  <a:tcPr marL="7620" marR="7620" marT="7620" marB="0" anchor="b"/>
                </a:tc>
                <a:tc>
                  <a:txBody>
                    <a:bodyPr/>
                    <a:lstStyle/>
                    <a:p>
                      <a:pPr algn="ctr" fontAlgn="b"/>
                      <a:r>
                        <a:rPr lang="zh-CN" altLang="en-US" sz="1800" b="0" i="0" u="none" strike="noStrike">
                          <a:effectLst/>
                          <a:latin typeface="+mn-ea"/>
                          <a:ea typeface="+mn-ea"/>
                        </a:rPr>
                        <a:t>升级</a:t>
                      </a:r>
                    </a:p>
                  </a:txBody>
                  <a:tcPr marL="7620" marR="7620" marT="7620" marB="0" anchor="b"/>
                </a:tc>
                <a:tc>
                  <a:txBody>
                    <a:bodyPr/>
                    <a:lstStyle/>
                    <a:p>
                      <a:pPr algn="ctr" fontAlgn="b"/>
                      <a:r>
                        <a:rPr lang="zh-CN" altLang="en-US" sz="1800" b="0" i="0" u="none" strike="noStrike">
                          <a:effectLst/>
                          <a:latin typeface="+mn-ea"/>
                          <a:ea typeface="+mn-ea"/>
                        </a:rPr>
                        <a:t>市场</a:t>
                      </a:r>
                    </a:p>
                  </a:txBody>
                  <a:tcPr marL="7620" marR="7620" marT="7620" marB="0" anchor="b"/>
                </a:tc>
                <a:tc>
                  <a:txBody>
                    <a:bodyPr/>
                    <a:lstStyle/>
                    <a:p>
                      <a:pPr algn="ctr" fontAlgn="b"/>
                      <a:r>
                        <a:rPr lang="zh-CN" altLang="en-US" sz="1800" b="0" i="0" u="none" strike="noStrike">
                          <a:effectLst/>
                          <a:latin typeface="+mn-ea"/>
                          <a:ea typeface="+mn-ea"/>
                        </a:rPr>
                        <a:t>美国</a:t>
                      </a:r>
                    </a:p>
                  </a:txBody>
                  <a:tcPr marL="7620" marR="7620" marT="7620" marB="0" anchor="b"/>
                </a:tc>
                <a:extLst>
                  <a:ext uri="{0D108BD9-81ED-4DB2-BD59-A6C34878D82A}">
                    <a16:rowId xmlns:a16="http://schemas.microsoft.com/office/drawing/2014/main" val="863764915"/>
                  </a:ext>
                </a:extLst>
              </a:tr>
              <a:tr h="360000">
                <a:tc>
                  <a:txBody>
                    <a:bodyPr/>
                    <a:lstStyle/>
                    <a:p>
                      <a:pPr algn="ctr" fontAlgn="b"/>
                      <a:r>
                        <a:rPr lang="zh-CN" altLang="en-US" sz="1800" b="0" i="0" u="none" strike="noStrike" dirty="0">
                          <a:effectLst/>
                          <a:latin typeface="+mn-ea"/>
                          <a:ea typeface="+mn-ea"/>
                        </a:rPr>
                        <a:t>关税</a:t>
                      </a:r>
                    </a:p>
                  </a:txBody>
                  <a:tcPr marL="7620" marR="7620" marT="7620" marB="0" anchor="b"/>
                </a:tc>
                <a:tc>
                  <a:txBody>
                    <a:bodyPr/>
                    <a:lstStyle/>
                    <a:p>
                      <a:pPr algn="ctr" fontAlgn="b"/>
                      <a:r>
                        <a:rPr lang="zh-CN" altLang="en-US" sz="1800" b="0" i="0" u="none" strike="noStrike">
                          <a:effectLst/>
                          <a:latin typeface="+mn-ea"/>
                          <a:ea typeface="+mn-ea"/>
                        </a:rPr>
                        <a:t>关税</a:t>
                      </a:r>
                    </a:p>
                  </a:txBody>
                  <a:tcPr marL="7620" marR="7620" marT="7620" marB="0" anchor="b"/>
                </a:tc>
                <a:tc>
                  <a:txBody>
                    <a:bodyPr/>
                    <a:lstStyle/>
                    <a:p>
                      <a:pPr algn="ctr" fontAlgn="b"/>
                      <a:r>
                        <a:rPr lang="zh-CN" altLang="en-US" sz="1800" b="0" i="0" u="none" strike="noStrike">
                          <a:effectLst/>
                          <a:latin typeface="+mn-ea"/>
                          <a:ea typeface="+mn-ea"/>
                        </a:rPr>
                        <a:t>中国</a:t>
                      </a:r>
                    </a:p>
                  </a:txBody>
                  <a:tcPr marL="7620" marR="7620" marT="7620" marB="0" anchor="b"/>
                </a:tc>
                <a:tc>
                  <a:txBody>
                    <a:bodyPr/>
                    <a:lstStyle/>
                    <a:p>
                      <a:pPr algn="ctr" fontAlgn="b"/>
                      <a:r>
                        <a:rPr lang="zh-CN" altLang="en-US" sz="1800" b="0" i="0" u="none" strike="noStrike">
                          <a:effectLst/>
                          <a:latin typeface="+mn-ea"/>
                          <a:ea typeface="+mn-ea"/>
                        </a:rPr>
                        <a:t>市场</a:t>
                      </a:r>
                    </a:p>
                  </a:txBody>
                  <a:tcPr marL="7620" marR="7620" marT="7620" marB="0" anchor="b"/>
                </a:tc>
                <a:extLst>
                  <a:ext uri="{0D108BD9-81ED-4DB2-BD59-A6C34878D82A}">
                    <a16:rowId xmlns:a16="http://schemas.microsoft.com/office/drawing/2014/main" val="604379539"/>
                  </a:ext>
                </a:extLst>
              </a:tr>
              <a:tr h="360000">
                <a:tc>
                  <a:txBody>
                    <a:bodyPr/>
                    <a:lstStyle/>
                    <a:p>
                      <a:pPr algn="ctr" fontAlgn="b"/>
                      <a:r>
                        <a:rPr lang="zh-CN" altLang="en-US" sz="1800" b="0" i="0" u="none" strike="noStrike">
                          <a:effectLst/>
                          <a:latin typeface="+mn-ea"/>
                          <a:ea typeface="+mn-ea"/>
                        </a:rPr>
                        <a:t>美豆</a:t>
                      </a:r>
                    </a:p>
                  </a:txBody>
                  <a:tcPr marL="7620" marR="7620" marT="7620" marB="0" anchor="b"/>
                </a:tc>
                <a:tc>
                  <a:txBody>
                    <a:bodyPr/>
                    <a:lstStyle/>
                    <a:p>
                      <a:pPr algn="ctr" fontAlgn="b"/>
                      <a:r>
                        <a:rPr lang="zh-CN" altLang="en-US" sz="1800" b="0" i="0" u="none" strike="noStrike">
                          <a:effectLst/>
                          <a:latin typeface="+mn-ea"/>
                          <a:ea typeface="+mn-ea"/>
                        </a:rPr>
                        <a:t>中国</a:t>
                      </a:r>
                    </a:p>
                  </a:txBody>
                  <a:tcPr marL="7620" marR="7620" marT="7620" marB="0" anchor="b"/>
                </a:tc>
                <a:tc>
                  <a:txBody>
                    <a:bodyPr/>
                    <a:lstStyle/>
                    <a:p>
                      <a:pPr algn="ctr" fontAlgn="b"/>
                      <a:r>
                        <a:rPr lang="zh-CN" altLang="en-US" sz="1800" b="0" i="0" u="none" strike="noStrike">
                          <a:effectLst/>
                          <a:latin typeface="+mn-ea"/>
                          <a:ea typeface="+mn-ea"/>
                        </a:rPr>
                        <a:t>港股</a:t>
                      </a:r>
                    </a:p>
                  </a:txBody>
                  <a:tcPr marL="7620" marR="7620" marT="7620" marB="0" anchor="b"/>
                </a:tc>
                <a:tc>
                  <a:txBody>
                    <a:bodyPr/>
                    <a:lstStyle/>
                    <a:p>
                      <a:pPr algn="ctr" fontAlgn="b"/>
                      <a:r>
                        <a:rPr lang="zh-CN" altLang="en-US" sz="1800" b="0" i="0" u="none" strike="noStrike">
                          <a:effectLst/>
                          <a:latin typeface="+mn-ea"/>
                          <a:ea typeface="+mn-ea"/>
                        </a:rPr>
                        <a:t>关税</a:t>
                      </a:r>
                    </a:p>
                  </a:txBody>
                  <a:tcPr marL="7620" marR="7620" marT="7620" marB="0" anchor="b"/>
                </a:tc>
                <a:extLst>
                  <a:ext uri="{0D108BD9-81ED-4DB2-BD59-A6C34878D82A}">
                    <a16:rowId xmlns:a16="http://schemas.microsoft.com/office/drawing/2014/main" val="1772362030"/>
                  </a:ext>
                </a:extLst>
              </a:tr>
              <a:tr h="360000">
                <a:tc>
                  <a:txBody>
                    <a:bodyPr/>
                    <a:lstStyle/>
                    <a:p>
                      <a:pPr algn="ctr" fontAlgn="b"/>
                      <a:r>
                        <a:rPr lang="zh-CN" altLang="en-US" sz="1800" b="0" i="0" u="none" strike="noStrike">
                          <a:effectLst/>
                          <a:latin typeface="+mn-ea"/>
                          <a:ea typeface="+mn-ea"/>
                        </a:rPr>
                        <a:t>亿美元</a:t>
                      </a:r>
                    </a:p>
                  </a:txBody>
                  <a:tcPr marL="7620" marR="7620" marT="7620" marB="0" anchor="b"/>
                </a:tc>
                <a:tc>
                  <a:txBody>
                    <a:bodyPr/>
                    <a:lstStyle/>
                    <a:p>
                      <a:pPr algn="ctr" fontAlgn="b"/>
                      <a:r>
                        <a:rPr lang="zh-CN" altLang="en-US" sz="1800" b="0" i="0" u="none" strike="noStrike">
                          <a:effectLst/>
                          <a:latin typeface="+mn-ea"/>
                          <a:ea typeface="+mn-ea"/>
                        </a:rPr>
                        <a:t>黄金</a:t>
                      </a:r>
                    </a:p>
                  </a:txBody>
                  <a:tcPr marL="7620" marR="7620" marT="7620" marB="0" anchor="b"/>
                </a:tc>
                <a:tc>
                  <a:txBody>
                    <a:bodyPr/>
                    <a:lstStyle/>
                    <a:p>
                      <a:pPr algn="ctr" fontAlgn="b"/>
                      <a:r>
                        <a:rPr lang="zh-CN" altLang="en-US" sz="1800" b="0" i="0" u="none" strike="noStrike">
                          <a:effectLst/>
                          <a:latin typeface="+mn-ea"/>
                          <a:ea typeface="+mn-ea"/>
                        </a:rPr>
                        <a:t>影响</a:t>
                      </a:r>
                    </a:p>
                  </a:txBody>
                  <a:tcPr marL="7620" marR="7620" marT="7620" marB="0" anchor="b"/>
                </a:tc>
                <a:tc>
                  <a:txBody>
                    <a:bodyPr/>
                    <a:lstStyle/>
                    <a:p>
                      <a:pPr algn="ctr" fontAlgn="b"/>
                      <a:r>
                        <a:rPr lang="zh-CN" altLang="en-US" sz="1800" b="0" i="0" u="none" strike="noStrike">
                          <a:effectLst/>
                          <a:latin typeface="+mn-ea"/>
                          <a:ea typeface="+mn-ea"/>
                        </a:rPr>
                        <a:t>万桶</a:t>
                      </a:r>
                    </a:p>
                  </a:txBody>
                  <a:tcPr marL="7620" marR="7620" marT="7620" marB="0" anchor="b"/>
                </a:tc>
                <a:extLst>
                  <a:ext uri="{0D108BD9-81ED-4DB2-BD59-A6C34878D82A}">
                    <a16:rowId xmlns:a16="http://schemas.microsoft.com/office/drawing/2014/main" val="3829103930"/>
                  </a:ext>
                </a:extLst>
              </a:tr>
              <a:tr h="360000">
                <a:tc>
                  <a:txBody>
                    <a:bodyPr/>
                    <a:lstStyle/>
                    <a:p>
                      <a:pPr algn="ctr" fontAlgn="b"/>
                      <a:r>
                        <a:rPr lang="zh-CN" altLang="en-US" sz="1800" b="0" i="0" u="none" strike="noStrike">
                          <a:effectLst/>
                          <a:latin typeface="+mn-ea"/>
                          <a:ea typeface="+mn-ea"/>
                        </a:rPr>
                        <a:t>升级</a:t>
                      </a:r>
                    </a:p>
                  </a:txBody>
                  <a:tcPr marL="7620" marR="7620" marT="7620" marB="0" anchor="b"/>
                </a:tc>
                <a:tc>
                  <a:txBody>
                    <a:bodyPr/>
                    <a:lstStyle/>
                    <a:p>
                      <a:pPr algn="ctr" fontAlgn="b"/>
                      <a:r>
                        <a:rPr lang="zh-CN" altLang="en-US" sz="1800" b="0" i="0" u="none" strike="noStrike">
                          <a:effectLst/>
                          <a:latin typeface="+mn-ea"/>
                          <a:ea typeface="+mn-ea"/>
                        </a:rPr>
                        <a:t>市场</a:t>
                      </a:r>
                    </a:p>
                  </a:txBody>
                  <a:tcPr marL="7620" marR="7620" marT="7620" marB="0" anchor="b"/>
                </a:tc>
                <a:tc>
                  <a:txBody>
                    <a:bodyPr/>
                    <a:lstStyle/>
                    <a:p>
                      <a:pPr algn="ctr" fontAlgn="b"/>
                      <a:r>
                        <a:rPr lang="zh-CN" altLang="en-US" sz="1800" b="0" i="0" u="none" strike="noStrike">
                          <a:effectLst/>
                          <a:latin typeface="+mn-ea"/>
                          <a:ea typeface="+mn-ea"/>
                        </a:rPr>
                        <a:t>情绪</a:t>
                      </a:r>
                    </a:p>
                  </a:txBody>
                  <a:tcPr marL="7620" marR="7620" marT="7620" marB="0" anchor="b"/>
                </a:tc>
                <a:tc>
                  <a:txBody>
                    <a:bodyPr/>
                    <a:lstStyle/>
                    <a:p>
                      <a:pPr algn="ctr" fontAlgn="b"/>
                      <a:r>
                        <a:rPr lang="zh-CN" altLang="en-US" sz="1800" b="0" i="0" u="none" strike="noStrike">
                          <a:effectLst/>
                          <a:latin typeface="+mn-ea"/>
                          <a:ea typeface="+mn-ea"/>
                        </a:rPr>
                        <a:t>影响</a:t>
                      </a:r>
                    </a:p>
                  </a:txBody>
                  <a:tcPr marL="7620" marR="7620" marT="7620" marB="0" anchor="b"/>
                </a:tc>
                <a:extLst>
                  <a:ext uri="{0D108BD9-81ED-4DB2-BD59-A6C34878D82A}">
                    <a16:rowId xmlns:a16="http://schemas.microsoft.com/office/drawing/2014/main" val="3819575236"/>
                  </a:ext>
                </a:extLst>
              </a:tr>
              <a:tr h="360000">
                <a:tc>
                  <a:txBody>
                    <a:bodyPr/>
                    <a:lstStyle/>
                    <a:p>
                      <a:pPr algn="ctr" fontAlgn="b"/>
                      <a:r>
                        <a:rPr lang="zh-CN" altLang="en-US" sz="1800" b="0" i="0" u="none" strike="noStrike">
                          <a:effectLst/>
                          <a:latin typeface="+mn-ea"/>
                          <a:ea typeface="+mn-ea"/>
                        </a:rPr>
                        <a:t>贸易</a:t>
                      </a:r>
                    </a:p>
                  </a:txBody>
                  <a:tcPr marL="7620" marR="7620" marT="7620" marB="0" anchor="b"/>
                </a:tc>
                <a:tc>
                  <a:txBody>
                    <a:bodyPr/>
                    <a:lstStyle/>
                    <a:p>
                      <a:pPr algn="ctr" fontAlgn="b"/>
                      <a:r>
                        <a:rPr lang="zh-CN" altLang="en-US" sz="1800" b="0" i="0" u="none" strike="noStrike">
                          <a:effectLst/>
                          <a:latin typeface="+mn-ea"/>
                          <a:ea typeface="+mn-ea"/>
                        </a:rPr>
                        <a:t>贸易</a:t>
                      </a:r>
                    </a:p>
                  </a:txBody>
                  <a:tcPr marL="7620" marR="7620" marT="7620" marB="0" anchor="b"/>
                </a:tc>
                <a:tc>
                  <a:txBody>
                    <a:bodyPr/>
                    <a:lstStyle/>
                    <a:p>
                      <a:pPr algn="ctr" fontAlgn="b"/>
                      <a:r>
                        <a:rPr lang="zh-CN" altLang="en-US" sz="1800" b="0" i="0" u="none" strike="noStrike">
                          <a:effectLst/>
                          <a:latin typeface="+mn-ea"/>
                          <a:ea typeface="+mn-ea"/>
                        </a:rPr>
                        <a:t>关税</a:t>
                      </a:r>
                    </a:p>
                  </a:txBody>
                  <a:tcPr marL="7620" marR="7620" marT="7620" marB="0" anchor="b"/>
                </a:tc>
                <a:tc>
                  <a:txBody>
                    <a:bodyPr/>
                    <a:lstStyle/>
                    <a:p>
                      <a:pPr algn="ctr" fontAlgn="b"/>
                      <a:r>
                        <a:rPr lang="zh-CN" altLang="en-US" sz="1800" b="0" i="0" u="none" strike="noStrike">
                          <a:effectLst/>
                          <a:latin typeface="+mn-ea"/>
                          <a:ea typeface="+mn-ea"/>
                        </a:rPr>
                        <a:t>连粕</a:t>
                      </a:r>
                    </a:p>
                  </a:txBody>
                  <a:tcPr marL="7620" marR="7620" marT="7620" marB="0" anchor="b"/>
                </a:tc>
                <a:extLst>
                  <a:ext uri="{0D108BD9-81ED-4DB2-BD59-A6C34878D82A}">
                    <a16:rowId xmlns:a16="http://schemas.microsoft.com/office/drawing/2014/main" val="221315531"/>
                  </a:ext>
                </a:extLst>
              </a:tr>
              <a:tr h="360000">
                <a:tc>
                  <a:txBody>
                    <a:bodyPr/>
                    <a:lstStyle/>
                    <a:p>
                      <a:pPr algn="ctr" fontAlgn="b"/>
                      <a:r>
                        <a:rPr lang="zh-CN" altLang="en-US" sz="1800" b="0" i="0" u="none" strike="noStrike">
                          <a:effectLst/>
                          <a:latin typeface="+mn-ea"/>
                          <a:ea typeface="+mn-ea"/>
                        </a:rPr>
                        <a:t>担忧</a:t>
                      </a:r>
                    </a:p>
                  </a:txBody>
                  <a:tcPr marL="7620" marR="7620" marT="7620" marB="0" anchor="b"/>
                </a:tc>
                <a:tc>
                  <a:txBody>
                    <a:bodyPr/>
                    <a:lstStyle/>
                    <a:p>
                      <a:pPr algn="ctr" fontAlgn="b"/>
                      <a:r>
                        <a:rPr lang="zh-CN" altLang="en-US" sz="1800" b="0" i="0" u="none" strike="noStrike">
                          <a:effectLst/>
                          <a:latin typeface="+mn-ea"/>
                          <a:ea typeface="+mn-ea"/>
                        </a:rPr>
                        <a:t>避险</a:t>
                      </a:r>
                    </a:p>
                  </a:txBody>
                  <a:tcPr marL="7620" marR="7620" marT="7620" marB="0" anchor="b"/>
                </a:tc>
                <a:tc>
                  <a:txBody>
                    <a:bodyPr/>
                    <a:lstStyle/>
                    <a:p>
                      <a:pPr algn="ctr" fontAlgn="b"/>
                      <a:r>
                        <a:rPr lang="zh-CN" altLang="en-US" sz="1800" b="0" i="0" u="none" strike="noStrike">
                          <a:effectLst/>
                          <a:latin typeface="+mn-ea"/>
                          <a:ea typeface="+mn-ea"/>
                        </a:rPr>
                        <a:t>叙利亚</a:t>
                      </a:r>
                    </a:p>
                  </a:txBody>
                  <a:tcPr marL="7620" marR="7620" marT="7620" marB="0" anchor="b"/>
                </a:tc>
                <a:tc>
                  <a:txBody>
                    <a:bodyPr/>
                    <a:lstStyle/>
                    <a:p>
                      <a:pPr algn="ctr" fontAlgn="b"/>
                      <a:r>
                        <a:rPr lang="zh-CN" altLang="en-US" sz="1800" b="0" i="0" u="none" strike="noStrike">
                          <a:effectLst/>
                          <a:latin typeface="+mn-ea"/>
                          <a:ea typeface="+mn-ea"/>
                        </a:rPr>
                        <a:t>钛白粉</a:t>
                      </a:r>
                    </a:p>
                  </a:txBody>
                  <a:tcPr marL="7620" marR="7620" marT="7620" marB="0" anchor="b"/>
                </a:tc>
                <a:extLst>
                  <a:ext uri="{0D108BD9-81ED-4DB2-BD59-A6C34878D82A}">
                    <a16:rowId xmlns:a16="http://schemas.microsoft.com/office/drawing/2014/main" val="3283307816"/>
                  </a:ext>
                </a:extLst>
              </a:tr>
              <a:tr h="360000">
                <a:tc>
                  <a:txBody>
                    <a:bodyPr/>
                    <a:lstStyle/>
                    <a:p>
                      <a:pPr algn="ctr" fontAlgn="b"/>
                      <a:r>
                        <a:rPr lang="zh-CN" altLang="en-US" sz="1800" b="0" i="0" u="none" strike="noStrike">
                          <a:effectLst/>
                          <a:latin typeface="+mn-ea"/>
                          <a:ea typeface="+mn-ea"/>
                        </a:rPr>
                        <a:t>进口</a:t>
                      </a:r>
                    </a:p>
                  </a:txBody>
                  <a:tcPr marL="7620" marR="7620" marT="7620" marB="0" anchor="b"/>
                </a:tc>
                <a:tc>
                  <a:txBody>
                    <a:bodyPr/>
                    <a:lstStyle/>
                    <a:p>
                      <a:pPr algn="ctr" fontAlgn="b"/>
                      <a:r>
                        <a:rPr lang="zh-CN" altLang="en-US" sz="1800" b="0" i="0" u="none" strike="noStrike">
                          <a:effectLst/>
                          <a:latin typeface="+mn-ea"/>
                          <a:ea typeface="+mn-ea"/>
                        </a:rPr>
                        <a:t>影响</a:t>
                      </a:r>
                    </a:p>
                  </a:txBody>
                  <a:tcPr marL="7620" marR="7620" marT="7620" marB="0" anchor="b"/>
                </a:tc>
                <a:tc>
                  <a:txBody>
                    <a:bodyPr/>
                    <a:lstStyle/>
                    <a:p>
                      <a:pPr algn="ctr" fontAlgn="b"/>
                      <a:r>
                        <a:rPr lang="zh-CN" altLang="en-US" sz="1800" b="0" i="0" u="none" strike="noStrike">
                          <a:effectLst/>
                          <a:latin typeface="+mn-ea"/>
                          <a:ea typeface="+mn-ea"/>
                        </a:rPr>
                        <a:t>关注</a:t>
                      </a:r>
                    </a:p>
                  </a:txBody>
                  <a:tcPr marL="7620" marR="7620" marT="7620" marB="0" anchor="b"/>
                </a:tc>
                <a:tc>
                  <a:txBody>
                    <a:bodyPr/>
                    <a:lstStyle/>
                    <a:p>
                      <a:pPr algn="ctr" fontAlgn="b"/>
                      <a:r>
                        <a:rPr lang="zh-CN" altLang="en-US" sz="1800" b="0" i="0" u="none" strike="noStrike">
                          <a:effectLst/>
                          <a:latin typeface="+mn-ea"/>
                          <a:ea typeface="+mn-ea"/>
                        </a:rPr>
                        <a:t>钢铝</a:t>
                      </a:r>
                    </a:p>
                  </a:txBody>
                  <a:tcPr marL="7620" marR="7620" marT="7620" marB="0" anchor="b"/>
                </a:tc>
                <a:extLst>
                  <a:ext uri="{0D108BD9-81ED-4DB2-BD59-A6C34878D82A}">
                    <a16:rowId xmlns:a16="http://schemas.microsoft.com/office/drawing/2014/main" val="2855297773"/>
                  </a:ext>
                </a:extLst>
              </a:tr>
              <a:tr h="360000">
                <a:tc>
                  <a:txBody>
                    <a:bodyPr/>
                    <a:lstStyle/>
                    <a:p>
                      <a:pPr algn="ctr" fontAlgn="b"/>
                      <a:r>
                        <a:rPr lang="zh-CN" altLang="en-US" sz="1800" b="0" i="0" u="none" strike="noStrike">
                          <a:effectLst/>
                          <a:latin typeface="+mn-ea"/>
                          <a:ea typeface="+mn-ea"/>
                        </a:rPr>
                        <a:t>报道</a:t>
                      </a:r>
                    </a:p>
                  </a:txBody>
                  <a:tcPr marL="7620" marR="7620" marT="7620" marB="0" anchor="b"/>
                </a:tc>
                <a:tc>
                  <a:txBody>
                    <a:bodyPr/>
                    <a:lstStyle/>
                    <a:p>
                      <a:pPr algn="ctr" fontAlgn="b"/>
                      <a:r>
                        <a:rPr lang="zh-CN" altLang="en-US" sz="1800" b="0" i="0" u="none" strike="noStrike">
                          <a:effectLst/>
                          <a:latin typeface="+mn-ea"/>
                          <a:ea typeface="+mn-ea"/>
                        </a:rPr>
                        <a:t>加征</a:t>
                      </a:r>
                    </a:p>
                  </a:txBody>
                  <a:tcPr marL="7620" marR="7620" marT="7620" marB="0" anchor="b"/>
                </a:tc>
                <a:tc>
                  <a:txBody>
                    <a:bodyPr/>
                    <a:lstStyle/>
                    <a:p>
                      <a:pPr algn="ctr" fontAlgn="b"/>
                      <a:r>
                        <a:rPr lang="zh-CN" altLang="en-US" sz="1800" b="0" i="0" u="none" strike="noStrike">
                          <a:effectLst/>
                          <a:latin typeface="+mn-ea"/>
                          <a:ea typeface="+mn-ea"/>
                        </a:rPr>
                        <a:t>担忧</a:t>
                      </a:r>
                    </a:p>
                  </a:txBody>
                  <a:tcPr marL="7620" marR="7620" marT="7620" marB="0" anchor="b"/>
                </a:tc>
                <a:tc>
                  <a:txBody>
                    <a:bodyPr/>
                    <a:lstStyle/>
                    <a:p>
                      <a:pPr algn="ctr" fontAlgn="b"/>
                      <a:r>
                        <a:rPr lang="zh-CN" altLang="en-US" sz="1800" b="0" i="0" u="none" strike="noStrike">
                          <a:effectLst/>
                          <a:latin typeface="+mn-ea"/>
                          <a:ea typeface="+mn-ea"/>
                        </a:rPr>
                        <a:t>贸易</a:t>
                      </a:r>
                    </a:p>
                  </a:txBody>
                  <a:tcPr marL="7620" marR="7620" marT="7620" marB="0" anchor="b"/>
                </a:tc>
                <a:extLst>
                  <a:ext uri="{0D108BD9-81ED-4DB2-BD59-A6C34878D82A}">
                    <a16:rowId xmlns:a16="http://schemas.microsoft.com/office/drawing/2014/main" val="3717249617"/>
                  </a:ext>
                </a:extLst>
              </a:tr>
              <a:tr h="360000">
                <a:tc>
                  <a:txBody>
                    <a:bodyPr/>
                    <a:lstStyle/>
                    <a:p>
                      <a:pPr algn="ctr" fontAlgn="b"/>
                      <a:r>
                        <a:rPr lang="zh-CN" altLang="en-US" sz="1800" b="0" i="0" u="none" strike="noStrike">
                          <a:effectLst/>
                          <a:latin typeface="+mn-ea"/>
                          <a:ea typeface="+mn-ea"/>
                        </a:rPr>
                        <a:t>经济</a:t>
                      </a:r>
                    </a:p>
                  </a:txBody>
                  <a:tcPr marL="7620" marR="7620" marT="7620" marB="0" anchor="b"/>
                </a:tc>
                <a:tc>
                  <a:txBody>
                    <a:bodyPr/>
                    <a:lstStyle/>
                    <a:p>
                      <a:pPr algn="ctr" fontAlgn="b"/>
                      <a:r>
                        <a:rPr lang="zh-CN" altLang="en-US" sz="1800" b="0" i="0" u="none" strike="noStrike">
                          <a:effectLst/>
                          <a:latin typeface="+mn-ea"/>
                          <a:ea typeface="+mn-ea"/>
                        </a:rPr>
                        <a:t>美元</a:t>
                      </a:r>
                    </a:p>
                  </a:txBody>
                  <a:tcPr marL="7620" marR="7620" marT="7620" marB="0" anchor="b"/>
                </a:tc>
                <a:tc>
                  <a:txBody>
                    <a:bodyPr/>
                    <a:lstStyle/>
                    <a:p>
                      <a:pPr algn="ctr" fontAlgn="b"/>
                      <a:r>
                        <a:rPr lang="zh-CN" altLang="en-US" sz="1800" b="0" i="0" u="none" strike="noStrike">
                          <a:effectLst/>
                          <a:latin typeface="+mn-ea"/>
                          <a:ea typeface="+mn-ea"/>
                        </a:rPr>
                        <a:t>黄金</a:t>
                      </a:r>
                    </a:p>
                  </a:txBody>
                  <a:tcPr marL="7620" marR="7620" marT="7620" marB="0" anchor="b"/>
                </a:tc>
                <a:tc>
                  <a:txBody>
                    <a:bodyPr/>
                    <a:lstStyle/>
                    <a:p>
                      <a:pPr algn="ctr" fontAlgn="b"/>
                      <a:r>
                        <a:rPr lang="zh-CN" altLang="en-US" sz="1800" b="0" i="0" u="none" strike="noStrike">
                          <a:effectLst/>
                          <a:latin typeface="+mn-ea"/>
                          <a:ea typeface="+mn-ea"/>
                        </a:rPr>
                        <a:t>出口</a:t>
                      </a:r>
                    </a:p>
                  </a:txBody>
                  <a:tcPr marL="7620" marR="7620" marT="7620" marB="0" anchor="b"/>
                </a:tc>
                <a:extLst>
                  <a:ext uri="{0D108BD9-81ED-4DB2-BD59-A6C34878D82A}">
                    <a16:rowId xmlns:a16="http://schemas.microsoft.com/office/drawing/2014/main" val="1015034523"/>
                  </a:ext>
                </a:extLst>
              </a:tr>
              <a:tr h="360000">
                <a:tc>
                  <a:txBody>
                    <a:bodyPr/>
                    <a:lstStyle/>
                    <a:p>
                      <a:pPr algn="ctr" fontAlgn="b"/>
                      <a:r>
                        <a:rPr lang="zh-CN" altLang="en-US" sz="1800" b="0" i="0" u="none" strike="noStrike">
                          <a:effectLst/>
                          <a:latin typeface="+mn-ea"/>
                          <a:ea typeface="+mn-ea"/>
                        </a:rPr>
                        <a:t>大豆</a:t>
                      </a:r>
                    </a:p>
                  </a:txBody>
                  <a:tcPr marL="7620" marR="7620" marT="7620" marB="0" anchor="b"/>
                </a:tc>
                <a:tc>
                  <a:txBody>
                    <a:bodyPr/>
                    <a:lstStyle/>
                    <a:p>
                      <a:pPr algn="ctr" fontAlgn="b"/>
                      <a:r>
                        <a:rPr lang="zh-CN" altLang="en-US" sz="1800" b="0" i="0" u="none" strike="noStrike">
                          <a:effectLst/>
                          <a:latin typeface="+mn-ea"/>
                          <a:ea typeface="+mn-ea"/>
                        </a:rPr>
                        <a:t>担忧</a:t>
                      </a:r>
                    </a:p>
                  </a:txBody>
                  <a:tcPr marL="7620" marR="7620" marT="7620" marB="0" anchor="b"/>
                </a:tc>
                <a:tc>
                  <a:txBody>
                    <a:bodyPr/>
                    <a:lstStyle/>
                    <a:p>
                      <a:pPr algn="ctr" fontAlgn="b"/>
                      <a:r>
                        <a:rPr lang="zh-CN" altLang="en-US" sz="1800" b="0" i="0" u="none" strike="noStrike">
                          <a:effectLst/>
                          <a:latin typeface="+mn-ea"/>
                          <a:ea typeface="+mn-ea"/>
                        </a:rPr>
                        <a:t>缓和</a:t>
                      </a:r>
                    </a:p>
                  </a:txBody>
                  <a:tcPr marL="7620" marR="7620" marT="7620" marB="0" anchor="b"/>
                </a:tc>
                <a:tc>
                  <a:txBody>
                    <a:bodyPr/>
                    <a:lstStyle/>
                    <a:p>
                      <a:pPr algn="ctr" fontAlgn="b"/>
                      <a:r>
                        <a:rPr lang="zh-CN" altLang="en-US" sz="1800" b="0" i="0" u="none" strike="noStrike" dirty="0">
                          <a:effectLst/>
                          <a:latin typeface="+mn-ea"/>
                          <a:ea typeface="+mn-ea"/>
                        </a:rPr>
                        <a:t>下跌</a:t>
                      </a:r>
                    </a:p>
                  </a:txBody>
                  <a:tcPr marL="7620" marR="7620" marT="7620" marB="0" anchor="b"/>
                </a:tc>
                <a:extLst>
                  <a:ext uri="{0D108BD9-81ED-4DB2-BD59-A6C34878D82A}">
                    <a16:rowId xmlns:a16="http://schemas.microsoft.com/office/drawing/2014/main" val="3868980684"/>
                  </a:ext>
                </a:extLst>
              </a:tr>
            </a:tbl>
          </a:graphicData>
        </a:graphic>
      </p:graphicFrame>
    </p:spTree>
    <p:extLst>
      <p:ext uri="{BB962C8B-B14F-4D97-AF65-F5344CB8AC3E}">
        <p14:creationId xmlns:p14="http://schemas.microsoft.com/office/powerpoint/2010/main" val="45592056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BEAE7"/>
        </a:solidFill>
        <a:effectLst/>
      </p:bgPr>
    </p:bg>
    <p:spTree>
      <p:nvGrpSpPr>
        <p:cNvPr id="1" name=""/>
        <p:cNvGrpSpPr/>
        <p:nvPr/>
      </p:nvGrpSpPr>
      <p:grpSpPr>
        <a:xfrm>
          <a:off x="0" y="0"/>
          <a:ext cx="0" cy="0"/>
          <a:chOff x="0" y="0"/>
          <a:chExt cx="0" cy="0"/>
        </a:xfrm>
      </p:grpSpPr>
      <p:cxnSp>
        <p:nvCxnSpPr>
          <p:cNvPr id="8" name="直接连接符 7"/>
          <p:cNvCxnSpPr/>
          <p:nvPr/>
        </p:nvCxnSpPr>
        <p:spPr>
          <a:xfrm>
            <a:off x="0" y="1005840"/>
            <a:ext cx="12192000" cy="0"/>
          </a:xfrm>
          <a:prstGeom prst="line">
            <a:avLst/>
          </a:prstGeom>
          <a:ln w="57150">
            <a:solidFill>
              <a:srgbClr val="DF3232"/>
            </a:solidFill>
            <a:prstDash val="sysDash"/>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3603307" y="1274986"/>
            <a:ext cx="4580573" cy="5505450"/>
          </a:xfrm>
          <a:prstGeom prst="rect">
            <a:avLst/>
          </a:prstGeom>
          <a:ln>
            <a:noFill/>
          </a:ln>
          <a:effectLst>
            <a:outerShdw blurRad="292100" dist="139700" dir="2700000" algn="tl" rotWithShape="0">
              <a:srgbClr val="333333">
                <a:alpha val="65000"/>
              </a:srgbClr>
            </a:outerShdw>
          </a:effectLst>
        </p:spPr>
      </p:pic>
      <p:sp>
        <p:nvSpPr>
          <p:cNvPr id="6" name="矩形 5"/>
          <p:cNvSpPr/>
          <p:nvPr/>
        </p:nvSpPr>
        <p:spPr>
          <a:xfrm>
            <a:off x="0" y="2707427"/>
            <a:ext cx="1219200" cy="415057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40225" y="2797554"/>
            <a:ext cx="852571" cy="3970318"/>
          </a:xfrm>
          <a:prstGeom prst="rect">
            <a:avLst/>
          </a:prstGeom>
        </p:spPr>
        <p:txBody>
          <a:bodyPr wrap="square">
            <a:spAutoFit/>
          </a:bodyPr>
          <a:lstStyle/>
          <a:p>
            <a:r>
              <a:rPr lang="en-US" altLang="zh-CN" sz="2800" b="1" dirty="0">
                <a:solidFill>
                  <a:schemeClr val="bg1"/>
                </a:solidFill>
                <a:latin typeface="Helvetica Neue"/>
              </a:rPr>
              <a:t>TF-IDF</a:t>
            </a:r>
            <a:r>
              <a:rPr lang="zh-CN" altLang="en-US" sz="2800" b="1" dirty="0">
                <a:solidFill>
                  <a:schemeClr val="bg1"/>
                </a:solidFill>
                <a:latin typeface="Helvetica Neue"/>
              </a:rPr>
              <a:t>计算关键词权重</a:t>
            </a:r>
            <a:endParaRPr lang="zh-CN" altLang="en-US" sz="2800" b="1" i="0" dirty="0">
              <a:solidFill>
                <a:schemeClr val="bg1"/>
              </a:solidFill>
              <a:effectLst/>
              <a:latin typeface="Helvetica Neue"/>
            </a:endParaRPr>
          </a:p>
        </p:txBody>
      </p:sp>
      <p:grpSp>
        <p:nvGrpSpPr>
          <p:cNvPr id="16" name="组合 15"/>
          <p:cNvGrpSpPr/>
          <p:nvPr/>
        </p:nvGrpSpPr>
        <p:grpSpPr>
          <a:xfrm>
            <a:off x="240225" y="184243"/>
            <a:ext cx="5078535" cy="672588"/>
            <a:chOff x="240225" y="184242"/>
            <a:chExt cx="6226061" cy="803747"/>
          </a:xfrm>
        </p:grpSpPr>
        <p:grpSp>
          <p:nvGrpSpPr>
            <p:cNvPr id="17" name="组合 16"/>
            <p:cNvGrpSpPr/>
            <p:nvPr/>
          </p:nvGrpSpPr>
          <p:grpSpPr>
            <a:xfrm>
              <a:off x="240225" y="184242"/>
              <a:ext cx="616576" cy="702311"/>
              <a:chOff x="9247188" y="5113338"/>
              <a:chExt cx="420687" cy="481013"/>
            </a:xfrm>
          </p:grpSpPr>
          <p:sp>
            <p:nvSpPr>
              <p:cNvPr id="19" name="Freeform 29"/>
              <p:cNvSpPr>
                <a:spLocks/>
              </p:cNvSpPr>
              <p:nvPr/>
            </p:nvSpPr>
            <p:spPr bwMode="auto">
              <a:xfrm>
                <a:off x="9337675" y="5113338"/>
                <a:ext cx="330200" cy="330200"/>
              </a:xfrm>
              <a:custGeom>
                <a:avLst/>
                <a:gdLst>
                  <a:gd name="T0" fmla="*/ 66 w 88"/>
                  <a:gd name="T1" fmla="*/ 20 h 88"/>
                  <a:gd name="T2" fmla="*/ 44 w 88"/>
                  <a:gd name="T3" fmla="*/ 10 h 88"/>
                  <a:gd name="T4" fmla="*/ 44 w 88"/>
                  <a:gd name="T5" fmla="*/ 10 h 88"/>
                  <a:gd name="T6" fmla="*/ 22 w 88"/>
                  <a:gd name="T7" fmla="*/ 0 h 88"/>
                  <a:gd name="T8" fmla="*/ 0 w 88"/>
                  <a:gd name="T9" fmla="*/ 10 h 88"/>
                  <a:gd name="T10" fmla="*/ 0 w 88"/>
                  <a:gd name="T11" fmla="*/ 10 h 88"/>
                  <a:gd name="T12" fmla="*/ 0 w 88"/>
                  <a:gd name="T13" fmla="*/ 78 h 88"/>
                  <a:gd name="T14" fmla="*/ 22 w 88"/>
                  <a:gd name="T15" fmla="*/ 69 h 88"/>
                  <a:gd name="T16" fmla="*/ 44 w 88"/>
                  <a:gd name="T17" fmla="*/ 78 h 88"/>
                  <a:gd name="T18" fmla="*/ 44 w 88"/>
                  <a:gd name="T19" fmla="*/ 78 h 88"/>
                  <a:gd name="T20" fmla="*/ 66 w 88"/>
                  <a:gd name="T21" fmla="*/ 88 h 88"/>
                  <a:gd name="T22" fmla="*/ 88 w 88"/>
                  <a:gd name="T23" fmla="*/ 78 h 88"/>
                  <a:gd name="T24" fmla="*/ 88 w 88"/>
                  <a:gd name="T25" fmla="*/ 78 h 88"/>
                  <a:gd name="T26" fmla="*/ 88 w 88"/>
                  <a:gd name="T27" fmla="*/ 10 h 88"/>
                  <a:gd name="T28" fmla="*/ 66 w 88"/>
                  <a:gd name="T29" fmla="*/ 2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66" y="20"/>
                    </a:moveTo>
                    <a:cubicBezTo>
                      <a:pt x="58" y="20"/>
                      <a:pt x="50" y="16"/>
                      <a:pt x="44" y="10"/>
                    </a:cubicBezTo>
                    <a:cubicBezTo>
                      <a:pt x="44" y="10"/>
                      <a:pt x="44" y="10"/>
                      <a:pt x="44" y="10"/>
                    </a:cubicBezTo>
                    <a:cubicBezTo>
                      <a:pt x="38" y="4"/>
                      <a:pt x="30" y="0"/>
                      <a:pt x="22" y="0"/>
                    </a:cubicBezTo>
                    <a:cubicBezTo>
                      <a:pt x="14" y="0"/>
                      <a:pt x="6" y="4"/>
                      <a:pt x="0" y="10"/>
                    </a:cubicBezTo>
                    <a:cubicBezTo>
                      <a:pt x="0" y="10"/>
                      <a:pt x="0" y="10"/>
                      <a:pt x="0" y="10"/>
                    </a:cubicBezTo>
                    <a:cubicBezTo>
                      <a:pt x="0" y="78"/>
                      <a:pt x="0" y="78"/>
                      <a:pt x="0" y="78"/>
                    </a:cubicBezTo>
                    <a:cubicBezTo>
                      <a:pt x="6" y="72"/>
                      <a:pt x="14" y="69"/>
                      <a:pt x="22" y="69"/>
                    </a:cubicBezTo>
                    <a:cubicBezTo>
                      <a:pt x="30" y="69"/>
                      <a:pt x="38" y="72"/>
                      <a:pt x="44" y="78"/>
                    </a:cubicBezTo>
                    <a:cubicBezTo>
                      <a:pt x="44" y="78"/>
                      <a:pt x="44" y="78"/>
                      <a:pt x="44" y="78"/>
                    </a:cubicBezTo>
                    <a:cubicBezTo>
                      <a:pt x="50" y="85"/>
                      <a:pt x="58" y="88"/>
                      <a:pt x="66" y="88"/>
                    </a:cubicBezTo>
                    <a:cubicBezTo>
                      <a:pt x="75" y="88"/>
                      <a:pt x="82" y="85"/>
                      <a:pt x="88" y="78"/>
                    </a:cubicBezTo>
                    <a:cubicBezTo>
                      <a:pt x="88" y="78"/>
                      <a:pt x="88" y="78"/>
                      <a:pt x="88" y="78"/>
                    </a:cubicBezTo>
                    <a:cubicBezTo>
                      <a:pt x="88" y="10"/>
                      <a:pt x="88" y="10"/>
                      <a:pt x="88" y="10"/>
                    </a:cubicBezTo>
                    <a:cubicBezTo>
                      <a:pt x="82" y="16"/>
                      <a:pt x="75" y="20"/>
                      <a:pt x="66" y="2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B50F0C"/>
                  </a:solidFill>
                </a:endParaRPr>
              </a:p>
            </p:txBody>
          </p:sp>
          <p:sp>
            <p:nvSpPr>
              <p:cNvPr id="20" name="Freeform 30"/>
              <p:cNvSpPr>
                <a:spLocks/>
              </p:cNvSpPr>
              <p:nvPr/>
            </p:nvSpPr>
            <p:spPr bwMode="auto">
              <a:xfrm>
                <a:off x="9247188" y="5113338"/>
                <a:ext cx="52388" cy="481013"/>
              </a:xfrm>
              <a:custGeom>
                <a:avLst/>
                <a:gdLst>
                  <a:gd name="T0" fmla="*/ 7 w 14"/>
                  <a:gd name="T1" fmla="*/ 0 h 128"/>
                  <a:gd name="T2" fmla="*/ 0 w 14"/>
                  <a:gd name="T3" fmla="*/ 7 h 128"/>
                  <a:gd name="T4" fmla="*/ 0 w 14"/>
                  <a:gd name="T5" fmla="*/ 128 h 128"/>
                  <a:gd name="T6" fmla="*/ 14 w 14"/>
                  <a:gd name="T7" fmla="*/ 128 h 128"/>
                  <a:gd name="T8" fmla="*/ 14 w 14"/>
                  <a:gd name="T9" fmla="*/ 7 h 128"/>
                  <a:gd name="T10" fmla="*/ 7 w 14"/>
                  <a:gd name="T11" fmla="*/ 0 h 128"/>
                </a:gdLst>
                <a:ahLst/>
                <a:cxnLst>
                  <a:cxn ang="0">
                    <a:pos x="T0" y="T1"/>
                  </a:cxn>
                  <a:cxn ang="0">
                    <a:pos x="T2" y="T3"/>
                  </a:cxn>
                  <a:cxn ang="0">
                    <a:pos x="T4" y="T5"/>
                  </a:cxn>
                  <a:cxn ang="0">
                    <a:pos x="T6" y="T7"/>
                  </a:cxn>
                  <a:cxn ang="0">
                    <a:pos x="T8" y="T9"/>
                  </a:cxn>
                  <a:cxn ang="0">
                    <a:pos x="T10" y="T11"/>
                  </a:cxn>
                </a:cxnLst>
                <a:rect l="0" t="0" r="r" b="b"/>
                <a:pathLst>
                  <a:path w="14" h="128">
                    <a:moveTo>
                      <a:pt x="7" y="0"/>
                    </a:moveTo>
                    <a:cubicBezTo>
                      <a:pt x="3" y="0"/>
                      <a:pt x="0" y="3"/>
                      <a:pt x="0" y="7"/>
                    </a:cubicBezTo>
                    <a:cubicBezTo>
                      <a:pt x="0" y="128"/>
                      <a:pt x="0" y="128"/>
                      <a:pt x="0" y="128"/>
                    </a:cubicBezTo>
                    <a:cubicBezTo>
                      <a:pt x="14" y="128"/>
                      <a:pt x="14" y="128"/>
                      <a:pt x="14" y="128"/>
                    </a:cubicBezTo>
                    <a:cubicBezTo>
                      <a:pt x="14" y="7"/>
                      <a:pt x="14" y="7"/>
                      <a:pt x="14" y="7"/>
                    </a:cubicBezTo>
                    <a:cubicBezTo>
                      <a:pt x="14" y="3"/>
                      <a:pt x="11" y="0"/>
                      <a:pt x="7" y="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B50F0C"/>
                  </a:solidFill>
                </a:endParaRPr>
              </a:p>
            </p:txBody>
          </p:sp>
        </p:grpSp>
        <p:sp>
          <p:nvSpPr>
            <p:cNvPr id="18" name="文本框 17"/>
            <p:cNvSpPr txBox="1"/>
            <p:nvPr/>
          </p:nvSpPr>
          <p:spPr>
            <a:xfrm>
              <a:off x="1024440" y="362738"/>
              <a:ext cx="5441846" cy="625251"/>
            </a:xfrm>
            <a:prstGeom prst="rect">
              <a:avLst/>
            </a:prstGeom>
            <a:noFill/>
          </p:spPr>
          <p:txBody>
            <a:bodyPr wrap="square" rtlCol="0">
              <a:spAutoFit/>
            </a:bodyPr>
            <a:lstStyle/>
            <a:p>
              <a:r>
                <a:rPr lang="zh-CN" altLang="en-US" sz="2800" dirty="0">
                  <a:solidFill>
                    <a:schemeClr val="tx1">
                      <a:lumMod val="85000"/>
                      <a:lumOff val="15000"/>
                    </a:schemeClr>
                  </a:solidFill>
                  <a:latin typeface="+mn-ea"/>
                </a:rPr>
                <a:t>新闻事件机器学习分类器</a:t>
              </a:r>
            </a:p>
          </p:txBody>
        </p:sp>
      </p:grpSp>
    </p:spTree>
    <p:extLst>
      <p:ext uri="{BB962C8B-B14F-4D97-AF65-F5344CB8AC3E}">
        <p14:creationId xmlns:p14="http://schemas.microsoft.com/office/powerpoint/2010/main" val="30502617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BEAE7"/>
        </a:solidFill>
        <a:effectLst/>
      </p:bgPr>
    </p:bg>
    <p:spTree>
      <p:nvGrpSpPr>
        <p:cNvPr id="1" name=""/>
        <p:cNvGrpSpPr/>
        <p:nvPr/>
      </p:nvGrpSpPr>
      <p:grpSpPr>
        <a:xfrm>
          <a:off x="0" y="0"/>
          <a:ext cx="0" cy="0"/>
          <a:chOff x="0" y="0"/>
          <a:chExt cx="0" cy="0"/>
        </a:xfrm>
      </p:grpSpPr>
      <p:cxnSp>
        <p:nvCxnSpPr>
          <p:cNvPr id="8" name="直接连接符 7"/>
          <p:cNvCxnSpPr/>
          <p:nvPr/>
        </p:nvCxnSpPr>
        <p:spPr>
          <a:xfrm>
            <a:off x="0" y="1005840"/>
            <a:ext cx="12192000" cy="0"/>
          </a:xfrm>
          <a:prstGeom prst="line">
            <a:avLst/>
          </a:prstGeom>
          <a:ln w="57150">
            <a:solidFill>
              <a:srgbClr val="DF3232"/>
            </a:solidFill>
            <a:prstDash val="sysDash"/>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736040" y="3356312"/>
            <a:ext cx="7223760" cy="2862322"/>
          </a:xfrm>
          <a:prstGeom prst="rect">
            <a:avLst/>
          </a:prstGeom>
          <a:ln>
            <a:solidFill>
              <a:srgbClr val="B50F0C"/>
            </a:solidFill>
          </a:ln>
        </p:spPr>
        <p:txBody>
          <a:bodyPr wrap="square">
            <a:spAutoFit/>
          </a:bodyPr>
          <a:lstStyle/>
          <a:p>
            <a:r>
              <a:rPr lang="zh-CN" altLang="en-US" sz="2000" dirty="0">
                <a:latin typeface="+mn-ea"/>
              </a:rPr>
              <a:t>TF-IDF的含义是, 一个词语在一篇文章中出现次数越多, 同时在所有文档中出现次数越少, 越能够代表该文章。</a:t>
            </a:r>
            <a:endParaRPr lang="en-US" altLang="zh-CN" sz="2000" dirty="0">
              <a:latin typeface="+mn-ea"/>
            </a:endParaRPr>
          </a:p>
          <a:p>
            <a:r>
              <a:rPr lang="zh-CN" altLang="en-US" sz="2000" dirty="0">
                <a:latin typeface="+mn-ea"/>
              </a:rPr>
              <a:t>LSI，潜在语义索引，是一种简单实用的主题模型，基于奇异值分解（SVD）的方法来得到文本的主题。</a:t>
            </a:r>
            <a:endParaRPr lang="en-US" altLang="zh-CN" sz="2000" dirty="0">
              <a:latin typeface="+mn-ea"/>
            </a:endParaRPr>
          </a:p>
          <a:p>
            <a:r>
              <a:rPr lang="zh-CN" altLang="en-US" sz="2000" dirty="0">
                <a:latin typeface="+mn-ea"/>
              </a:rPr>
              <a:t> LSI 本质上是把每个特征映射到了一个更低维的子空间，而TF-IDF是通过一个简单的公式（两个整数相乘）得到不同词的重要程度，并取前k个最重要的词，而丢弃其它词，这里只有信息的丢失，并没有信息的改变。从执行效率上 TF-IDF 远远高于 LSI，不过从效果上（至少在学术界）LSI 要优于TF-IDF。</a:t>
            </a:r>
          </a:p>
        </p:txBody>
      </p:sp>
      <p:sp>
        <p:nvSpPr>
          <p:cNvPr id="3" name="文本框 2"/>
          <p:cNvSpPr txBox="1"/>
          <p:nvPr/>
        </p:nvSpPr>
        <p:spPr>
          <a:xfrm>
            <a:off x="743160" y="1417320"/>
            <a:ext cx="3992880" cy="1938992"/>
          </a:xfrm>
          <a:prstGeom prst="rect">
            <a:avLst/>
          </a:prstGeom>
          <a:noFill/>
          <a:ln>
            <a:solidFill>
              <a:srgbClr val="B50F0C"/>
            </a:solidFill>
          </a:ln>
        </p:spPr>
        <p:txBody>
          <a:bodyPr wrap="square" rtlCol="0">
            <a:spAutoFit/>
          </a:bodyPr>
          <a:lstStyle/>
          <a:p>
            <a:r>
              <a:rPr lang="zh-CN" altLang="en-US" sz="2400" dirty="0"/>
              <a:t>本部分运用TF-IDF模型转化为LSI模型。预期找出潜在语义空间，构造潜在语义空间向量，将向量进入支持向量机构造出模型。</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160" y="3561010"/>
            <a:ext cx="3902171" cy="2452926"/>
          </a:xfrm>
          <a:prstGeom prst="rect">
            <a:avLst/>
          </a:prstGeom>
        </p:spPr>
      </p:pic>
      <p:grpSp>
        <p:nvGrpSpPr>
          <p:cNvPr id="16" name="组合 15"/>
          <p:cNvGrpSpPr/>
          <p:nvPr/>
        </p:nvGrpSpPr>
        <p:grpSpPr>
          <a:xfrm>
            <a:off x="240225" y="184243"/>
            <a:ext cx="5078535" cy="672588"/>
            <a:chOff x="240225" y="184242"/>
            <a:chExt cx="6226061" cy="803747"/>
          </a:xfrm>
        </p:grpSpPr>
        <p:grpSp>
          <p:nvGrpSpPr>
            <p:cNvPr id="17" name="组合 16"/>
            <p:cNvGrpSpPr/>
            <p:nvPr/>
          </p:nvGrpSpPr>
          <p:grpSpPr>
            <a:xfrm>
              <a:off x="240225" y="184242"/>
              <a:ext cx="616576" cy="702311"/>
              <a:chOff x="9247188" y="5113338"/>
              <a:chExt cx="420687" cy="481013"/>
            </a:xfrm>
          </p:grpSpPr>
          <p:sp>
            <p:nvSpPr>
              <p:cNvPr id="19" name="Freeform 29"/>
              <p:cNvSpPr>
                <a:spLocks/>
              </p:cNvSpPr>
              <p:nvPr/>
            </p:nvSpPr>
            <p:spPr bwMode="auto">
              <a:xfrm>
                <a:off x="9337675" y="5113338"/>
                <a:ext cx="330200" cy="330200"/>
              </a:xfrm>
              <a:custGeom>
                <a:avLst/>
                <a:gdLst>
                  <a:gd name="T0" fmla="*/ 66 w 88"/>
                  <a:gd name="T1" fmla="*/ 20 h 88"/>
                  <a:gd name="T2" fmla="*/ 44 w 88"/>
                  <a:gd name="T3" fmla="*/ 10 h 88"/>
                  <a:gd name="T4" fmla="*/ 44 w 88"/>
                  <a:gd name="T5" fmla="*/ 10 h 88"/>
                  <a:gd name="T6" fmla="*/ 22 w 88"/>
                  <a:gd name="T7" fmla="*/ 0 h 88"/>
                  <a:gd name="T8" fmla="*/ 0 w 88"/>
                  <a:gd name="T9" fmla="*/ 10 h 88"/>
                  <a:gd name="T10" fmla="*/ 0 w 88"/>
                  <a:gd name="T11" fmla="*/ 10 h 88"/>
                  <a:gd name="T12" fmla="*/ 0 w 88"/>
                  <a:gd name="T13" fmla="*/ 78 h 88"/>
                  <a:gd name="T14" fmla="*/ 22 w 88"/>
                  <a:gd name="T15" fmla="*/ 69 h 88"/>
                  <a:gd name="T16" fmla="*/ 44 w 88"/>
                  <a:gd name="T17" fmla="*/ 78 h 88"/>
                  <a:gd name="T18" fmla="*/ 44 w 88"/>
                  <a:gd name="T19" fmla="*/ 78 h 88"/>
                  <a:gd name="T20" fmla="*/ 66 w 88"/>
                  <a:gd name="T21" fmla="*/ 88 h 88"/>
                  <a:gd name="T22" fmla="*/ 88 w 88"/>
                  <a:gd name="T23" fmla="*/ 78 h 88"/>
                  <a:gd name="T24" fmla="*/ 88 w 88"/>
                  <a:gd name="T25" fmla="*/ 78 h 88"/>
                  <a:gd name="T26" fmla="*/ 88 w 88"/>
                  <a:gd name="T27" fmla="*/ 10 h 88"/>
                  <a:gd name="T28" fmla="*/ 66 w 88"/>
                  <a:gd name="T29" fmla="*/ 2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66" y="20"/>
                    </a:moveTo>
                    <a:cubicBezTo>
                      <a:pt x="58" y="20"/>
                      <a:pt x="50" y="16"/>
                      <a:pt x="44" y="10"/>
                    </a:cubicBezTo>
                    <a:cubicBezTo>
                      <a:pt x="44" y="10"/>
                      <a:pt x="44" y="10"/>
                      <a:pt x="44" y="10"/>
                    </a:cubicBezTo>
                    <a:cubicBezTo>
                      <a:pt x="38" y="4"/>
                      <a:pt x="30" y="0"/>
                      <a:pt x="22" y="0"/>
                    </a:cubicBezTo>
                    <a:cubicBezTo>
                      <a:pt x="14" y="0"/>
                      <a:pt x="6" y="4"/>
                      <a:pt x="0" y="10"/>
                    </a:cubicBezTo>
                    <a:cubicBezTo>
                      <a:pt x="0" y="10"/>
                      <a:pt x="0" y="10"/>
                      <a:pt x="0" y="10"/>
                    </a:cubicBezTo>
                    <a:cubicBezTo>
                      <a:pt x="0" y="78"/>
                      <a:pt x="0" y="78"/>
                      <a:pt x="0" y="78"/>
                    </a:cubicBezTo>
                    <a:cubicBezTo>
                      <a:pt x="6" y="72"/>
                      <a:pt x="14" y="69"/>
                      <a:pt x="22" y="69"/>
                    </a:cubicBezTo>
                    <a:cubicBezTo>
                      <a:pt x="30" y="69"/>
                      <a:pt x="38" y="72"/>
                      <a:pt x="44" y="78"/>
                    </a:cubicBezTo>
                    <a:cubicBezTo>
                      <a:pt x="44" y="78"/>
                      <a:pt x="44" y="78"/>
                      <a:pt x="44" y="78"/>
                    </a:cubicBezTo>
                    <a:cubicBezTo>
                      <a:pt x="50" y="85"/>
                      <a:pt x="58" y="88"/>
                      <a:pt x="66" y="88"/>
                    </a:cubicBezTo>
                    <a:cubicBezTo>
                      <a:pt x="75" y="88"/>
                      <a:pt x="82" y="85"/>
                      <a:pt x="88" y="78"/>
                    </a:cubicBezTo>
                    <a:cubicBezTo>
                      <a:pt x="88" y="78"/>
                      <a:pt x="88" y="78"/>
                      <a:pt x="88" y="78"/>
                    </a:cubicBezTo>
                    <a:cubicBezTo>
                      <a:pt x="88" y="10"/>
                      <a:pt x="88" y="10"/>
                      <a:pt x="88" y="10"/>
                    </a:cubicBezTo>
                    <a:cubicBezTo>
                      <a:pt x="82" y="16"/>
                      <a:pt x="75" y="20"/>
                      <a:pt x="66" y="2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B50F0C"/>
                  </a:solidFill>
                </a:endParaRPr>
              </a:p>
            </p:txBody>
          </p:sp>
          <p:sp>
            <p:nvSpPr>
              <p:cNvPr id="20" name="Freeform 30"/>
              <p:cNvSpPr>
                <a:spLocks/>
              </p:cNvSpPr>
              <p:nvPr/>
            </p:nvSpPr>
            <p:spPr bwMode="auto">
              <a:xfrm>
                <a:off x="9247188" y="5113338"/>
                <a:ext cx="52388" cy="481013"/>
              </a:xfrm>
              <a:custGeom>
                <a:avLst/>
                <a:gdLst>
                  <a:gd name="T0" fmla="*/ 7 w 14"/>
                  <a:gd name="T1" fmla="*/ 0 h 128"/>
                  <a:gd name="T2" fmla="*/ 0 w 14"/>
                  <a:gd name="T3" fmla="*/ 7 h 128"/>
                  <a:gd name="T4" fmla="*/ 0 w 14"/>
                  <a:gd name="T5" fmla="*/ 128 h 128"/>
                  <a:gd name="T6" fmla="*/ 14 w 14"/>
                  <a:gd name="T7" fmla="*/ 128 h 128"/>
                  <a:gd name="T8" fmla="*/ 14 w 14"/>
                  <a:gd name="T9" fmla="*/ 7 h 128"/>
                  <a:gd name="T10" fmla="*/ 7 w 14"/>
                  <a:gd name="T11" fmla="*/ 0 h 128"/>
                </a:gdLst>
                <a:ahLst/>
                <a:cxnLst>
                  <a:cxn ang="0">
                    <a:pos x="T0" y="T1"/>
                  </a:cxn>
                  <a:cxn ang="0">
                    <a:pos x="T2" y="T3"/>
                  </a:cxn>
                  <a:cxn ang="0">
                    <a:pos x="T4" y="T5"/>
                  </a:cxn>
                  <a:cxn ang="0">
                    <a:pos x="T6" y="T7"/>
                  </a:cxn>
                  <a:cxn ang="0">
                    <a:pos x="T8" y="T9"/>
                  </a:cxn>
                  <a:cxn ang="0">
                    <a:pos x="T10" y="T11"/>
                  </a:cxn>
                </a:cxnLst>
                <a:rect l="0" t="0" r="r" b="b"/>
                <a:pathLst>
                  <a:path w="14" h="128">
                    <a:moveTo>
                      <a:pt x="7" y="0"/>
                    </a:moveTo>
                    <a:cubicBezTo>
                      <a:pt x="3" y="0"/>
                      <a:pt x="0" y="3"/>
                      <a:pt x="0" y="7"/>
                    </a:cubicBezTo>
                    <a:cubicBezTo>
                      <a:pt x="0" y="128"/>
                      <a:pt x="0" y="128"/>
                      <a:pt x="0" y="128"/>
                    </a:cubicBezTo>
                    <a:cubicBezTo>
                      <a:pt x="14" y="128"/>
                      <a:pt x="14" y="128"/>
                      <a:pt x="14" y="128"/>
                    </a:cubicBezTo>
                    <a:cubicBezTo>
                      <a:pt x="14" y="7"/>
                      <a:pt x="14" y="7"/>
                      <a:pt x="14" y="7"/>
                    </a:cubicBezTo>
                    <a:cubicBezTo>
                      <a:pt x="14" y="3"/>
                      <a:pt x="11" y="0"/>
                      <a:pt x="7" y="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B50F0C"/>
                  </a:solidFill>
                </a:endParaRPr>
              </a:p>
            </p:txBody>
          </p:sp>
        </p:grpSp>
        <p:sp>
          <p:nvSpPr>
            <p:cNvPr id="18" name="文本框 17"/>
            <p:cNvSpPr txBox="1"/>
            <p:nvPr/>
          </p:nvSpPr>
          <p:spPr>
            <a:xfrm>
              <a:off x="1024440" y="362738"/>
              <a:ext cx="5441846" cy="625251"/>
            </a:xfrm>
            <a:prstGeom prst="rect">
              <a:avLst/>
            </a:prstGeom>
            <a:noFill/>
          </p:spPr>
          <p:txBody>
            <a:bodyPr wrap="square" rtlCol="0">
              <a:spAutoFit/>
            </a:bodyPr>
            <a:lstStyle/>
            <a:p>
              <a:r>
                <a:rPr lang="zh-CN" altLang="en-US" sz="2800" dirty="0">
                  <a:solidFill>
                    <a:schemeClr val="tx1">
                      <a:lumMod val="85000"/>
                      <a:lumOff val="15000"/>
                    </a:schemeClr>
                  </a:solidFill>
                  <a:latin typeface="+mn-ea"/>
                </a:rPr>
                <a:t>新闻事件机器学习分类器</a:t>
              </a:r>
            </a:p>
          </p:txBody>
        </p:sp>
      </p:grpSp>
    </p:spTree>
    <p:extLst>
      <p:ext uri="{BB962C8B-B14F-4D97-AF65-F5344CB8AC3E}">
        <p14:creationId xmlns:p14="http://schemas.microsoft.com/office/powerpoint/2010/main" val="8175521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grpSp>
        <p:nvGrpSpPr>
          <p:cNvPr id="16" name="组合 15"/>
          <p:cNvGrpSpPr/>
          <p:nvPr/>
        </p:nvGrpSpPr>
        <p:grpSpPr>
          <a:xfrm>
            <a:off x="4881872" y="375228"/>
            <a:ext cx="4098795" cy="1631216"/>
            <a:chOff x="3917951" y="561975"/>
            <a:chExt cx="4098795" cy="1631216"/>
          </a:xfrm>
        </p:grpSpPr>
        <p:sp>
          <p:nvSpPr>
            <p:cNvPr id="17" name="Freeform 5"/>
            <p:cNvSpPr>
              <a:spLocks noEditPoints="1"/>
            </p:cNvSpPr>
            <p:nvPr/>
          </p:nvSpPr>
          <p:spPr bwMode="auto">
            <a:xfrm>
              <a:off x="3917951" y="917278"/>
              <a:ext cx="704849" cy="1181398"/>
            </a:xfrm>
            <a:custGeom>
              <a:avLst/>
              <a:gdLst>
                <a:gd name="T0" fmla="*/ 3436 w 5586"/>
                <a:gd name="T1" fmla="*/ 182 h 9373"/>
                <a:gd name="T2" fmla="*/ 3179 w 5586"/>
                <a:gd name="T3" fmla="*/ 339 h 9373"/>
                <a:gd name="T4" fmla="*/ 2000 w 5586"/>
                <a:gd name="T5" fmla="*/ 1009 h 9373"/>
                <a:gd name="T6" fmla="*/ 2103 w 5586"/>
                <a:gd name="T7" fmla="*/ 1288 h 9373"/>
                <a:gd name="T8" fmla="*/ 3078 w 5586"/>
                <a:gd name="T9" fmla="*/ 886 h 9373"/>
                <a:gd name="T10" fmla="*/ 4369 w 5586"/>
                <a:gd name="T11" fmla="*/ 503 h 9373"/>
                <a:gd name="T12" fmla="*/ 4489 w 5586"/>
                <a:gd name="T13" fmla="*/ 1404 h 9373"/>
                <a:gd name="T14" fmla="*/ 4517 w 5586"/>
                <a:gd name="T15" fmla="*/ 1880 h 9373"/>
                <a:gd name="T16" fmla="*/ 4530 w 5586"/>
                <a:gd name="T17" fmla="*/ 2602 h 9373"/>
                <a:gd name="T18" fmla="*/ 4487 w 5586"/>
                <a:gd name="T19" fmla="*/ 4304 h 9373"/>
                <a:gd name="T20" fmla="*/ 4517 w 5586"/>
                <a:gd name="T21" fmla="*/ 4537 h 9373"/>
                <a:gd name="T22" fmla="*/ 4565 w 5586"/>
                <a:gd name="T23" fmla="*/ 6745 h 9373"/>
                <a:gd name="T24" fmla="*/ 5392 w 5586"/>
                <a:gd name="T25" fmla="*/ 6985 h 9373"/>
                <a:gd name="T26" fmla="*/ 5500 w 5586"/>
                <a:gd name="T27" fmla="*/ 6280 h 9373"/>
                <a:gd name="T28" fmla="*/ 5480 w 5586"/>
                <a:gd name="T29" fmla="*/ 5936 h 9373"/>
                <a:gd name="T30" fmla="*/ 5512 w 5586"/>
                <a:gd name="T31" fmla="*/ 5548 h 9373"/>
                <a:gd name="T32" fmla="*/ 5500 w 5586"/>
                <a:gd name="T33" fmla="*/ 4955 h 9373"/>
                <a:gd name="T34" fmla="*/ 5438 w 5586"/>
                <a:gd name="T35" fmla="*/ 4537 h 9373"/>
                <a:gd name="T36" fmla="*/ 5438 w 5586"/>
                <a:gd name="T37" fmla="*/ 3540 h 9373"/>
                <a:gd name="T38" fmla="*/ 5519 w 5586"/>
                <a:gd name="T39" fmla="*/ 3390 h 9373"/>
                <a:gd name="T40" fmla="*/ 5438 w 5586"/>
                <a:gd name="T41" fmla="*/ 2212 h 9373"/>
                <a:gd name="T42" fmla="*/ 5477 w 5586"/>
                <a:gd name="T43" fmla="*/ 774 h 9373"/>
                <a:gd name="T44" fmla="*/ 5329 w 5586"/>
                <a:gd name="T45" fmla="*/ 515 h 9373"/>
                <a:gd name="T46" fmla="*/ 4200 w 5586"/>
                <a:gd name="T47" fmla="*/ 35 h 9373"/>
                <a:gd name="T48" fmla="*/ 3142 w 5586"/>
                <a:gd name="T49" fmla="*/ 2119 h 9373"/>
                <a:gd name="T50" fmla="*/ 2535 w 5586"/>
                <a:gd name="T51" fmla="*/ 2163 h 9373"/>
                <a:gd name="T52" fmla="*/ 1898 w 5586"/>
                <a:gd name="T53" fmla="*/ 2212 h 9373"/>
                <a:gd name="T54" fmla="*/ 1457 w 5586"/>
                <a:gd name="T55" fmla="*/ 1402 h 9373"/>
                <a:gd name="T56" fmla="*/ 1161 w 5586"/>
                <a:gd name="T57" fmla="*/ 480 h 9373"/>
                <a:gd name="T58" fmla="*/ 460 w 5586"/>
                <a:gd name="T59" fmla="*/ 1843 h 9373"/>
                <a:gd name="T60" fmla="*/ 161 w 5586"/>
                <a:gd name="T61" fmla="*/ 3133 h 9373"/>
                <a:gd name="T62" fmla="*/ 0 w 5586"/>
                <a:gd name="T63" fmla="*/ 4745 h 9373"/>
                <a:gd name="T64" fmla="*/ 349 w 5586"/>
                <a:gd name="T65" fmla="*/ 6343 h 9373"/>
                <a:gd name="T66" fmla="*/ 893 w 5586"/>
                <a:gd name="T67" fmla="*/ 7004 h 9373"/>
                <a:gd name="T68" fmla="*/ 1344 w 5586"/>
                <a:gd name="T69" fmla="*/ 7199 h 9373"/>
                <a:gd name="T70" fmla="*/ 2156 w 5586"/>
                <a:gd name="T71" fmla="*/ 6592 h 9373"/>
                <a:gd name="T72" fmla="*/ 2882 w 5586"/>
                <a:gd name="T73" fmla="*/ 6692 h 9373"/>
                <a:gd name="T74" fmla="*/ 2522 w 5586"/>
                <a:gd name="T75" fmla="*/ 8112 h 9373"/>
                <a:gd name="T76" fmla="*/ 2110 w 5586"/>
                <a:gd name="T77" fmla="*/ 8631 h 9373"/>
                <a:gd name="T78" fmla="*/ 1715 w 5586"/>
                <a:gd name="T79" fmla="*/ 9292 h 9373"/>
                <a:gd name="T80" fmla="*/ 2443 w 5586"/>
                <a:gd name="T81" fmla="*/ 8574 h 9373"/>
                <a:gd name="T82" fmla="*/ 3142 w 5586"/>
                <a:gd name="T83" fmla="*/ 7816 h 9373"/>
                <a:gd name="T84" fmla="*/ 3967 w 5586"/>
                <a:gd name="T85" fmla="*/ 7109 h 9373"/>
                <a:gd name="T86" fmla="*/ 3875 w 5586"/>
                <a:gd name="T87" fmla="*/ 6274 h 9373"/>
                <a:gd name="T88" fmla="*/ 3575 w 5586"/>
                <a:gd name="T89" fmla="*/ 6094 h 9373"/>
                <a:gd name="T90" fmla="*/ 3015 w 5586"/>
                <a:gd name="T91" fmla="*/ 5962 h 9373"/>
                <a:gd name="T92" fmla="*/ 2355 w 5586"/>
                <a:gd name="T93" fmla="*/ 5899 h 9373"/>
                <a:gd name="T94" fmla="*/ 2637 w 5586"/>
                <a:gd name="T95" fmla="*/ 5107 h 9373"/>
                <a:gd name="T96" fmla="*/ 3704 w 5586"/>
                <a:gd name="T97" fmla="*/ 4609 h 9373"/>
                <a:gd name="T98" fmla="*/ 3447 w 5586"/>
                <a:gd name="T99" fmla="*/ 4020 h 9373"/>
                <a:gd name="T100" fmla="*/ 2969 w 5586"/>
                <a:gd name="T101" fmla="*/ 4166 h 9373"/>
                <a:gd name="T102" fmla="*/ 2440 w 5586"/>
                <a:gd name="T103" fmla="*/ 4091 h 9373"/>
                <a:gd name="T104" fmla="*/ 1641 w 5586"/>
                <a:gd name="T105" fmla="*/ 3650 h 9373"/>
                <a:gd name="T106" fmla="*/ 1688 w 5586"/>
                <a:gd name="T107" fmla="*/ 3399 h 9373"/>
                <a:gd name="T108" fmla="*/ 1577 w 5586"/>
                <a:gd name="T109" fmla="*/ 2500 h 9373"/>
                <a:gd name="T110" fmla="*/ 1649 w 5586"/>
                <a:gd name="T111" fmla="*/ 2367 h 9373"/>
                <a:gd name="T112" fmla="*/ 2912 w 5586"/>
                <a:gd name="T113" fmla="*/ 2873 h 9373"/>
                <a:gd name="T114" fmla="*/ 3374 w 5586"/>
                <a:gd name="T115" fmla="*/ 2803 h 9373"/>
                <a:gd name="T116" fmla="*/ 2194 w 5586"/>
                <a:gd name="T117" fmla="*/ 5235 h 9373"/>
                <a:gd name="T118" fmla="*/ 1925 w 5586"/>
                <a:gd name="T119" fmla="*/ 5646 h 9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86" h="9373">
                  <a:moveTo>
                    <a:pt x="4138" y="27"/>
                  </a:moveTo>
                  <a:lnTo>
                    <a:pt x="4101" y="16"/>
                  </a:lnTo>
                  <a:lnTo>
                    <a:pt x="4096" y="14"/>
                  </a:lnTo>
                  <a:lnTo>
                    <a:pt x="4091" y="14"/>
                  </a:lnTo>
                  <a:lnTo>
                    <a:pt x="4038" y="0"/>
                  </a:lnTo>
                  <a:lnTo>
                    <a:pt x="3780" y="74"/>
                  </a:lnTo>
                  <a:lnTo>
                    <a:pt x="3757" y="74"/>
                  </a:lnTo>
                  <a:lnTo>
                    <a:pt x="3708" y="87"/>
                  </a:lnTo>
                  <a:lnTo>
                    <a:pt x="3523" y="185"/>
                  </a:lnTo>
                  <a:lnTo>
                    <a:pt x="3501" y="176"/>
                  </a:lnTo>
                  <a:lnTo>
                    <a:pt x="3480" y="175"/>
                  </a:lnTo>
                  <a:lnTo>
                    <a:pt x="3457" y="176"/>
                  </a:lnTo>
                  <a:lnTo>
                    <a:pt x="3436" y="182"/>
                  </a:lnTo>
                  <a:lnTo>
                    <a:pt x="3399" y="199"/>
                  </a:lnTo>
                  <a:lnTo>
                    <a:pt x="3389" y="210"/>
                  </a:lnTo>
                  <a:lnTo>
                    <a:pt x="3374" y="219"/>
                  </a:lnTo>
                  <a:lnTo>
                    <a:pt x="3316" y="281"/>
                  </a:lnTo>
                  <a:lnTo>
                    <a:pt x="3309" y="284"/>
                  </a:lnTo>
                  <a:lnTo>
                    <a:pt x="3297" y="303"/>
                  </a:lnTo>
                  <a:lnTo>
                    <a:pt x="3284" y="309"/>
                  </a:lnTo>
                  <a:lnTo>
                    <a:pt x="3253" y="332"/>
                  </a:lnTo>
                  <a:lnTo>
                    <a:pt x="3228" y="339"/>
                  </a:lnTo>
                  <a:lnTo>
                    <a:pt x="3210" y="339"/>
                  </a:lnTo>
                  <a:lnTo>
                    <a:pt x="3205" y="341"/>
                  </a:lnTo>
                  <a:lnTo>
                    <a:pt x="3196" y="339"/>
                  </a:lnTo>
                  <a:lnTo>
                    <a:pt x="3179" y="339"/>
                  </a:lnTo>
                  <a:lnTo>
                    <a:pt x="3154" y="332"/>
                  </a:lnTo>
                  <a:lnTo>
                    <a:pt x="2858" y="591"/>
                  </a:lnTo>
                  <a:lnTo>
                    <a:pt x="2415" y="886"/>
                  </a:lnTo>
                  <a:lnTo>
                    <a:pt x="2341" y="811"/>
                  </a:lnTo>
                  <a:lnTo>
                    <a:pt x="2309" y="849"/>
                  </a:lnTo>
                  <a:lnTo>
                    <a:pt x="2304" y="850"/>
                  </a:lnTo>
                  <a:lnTo>
                    <a:pt x="2298" y="863"/>
                  </a:lnTo>
                  <a:lnTo>
                    <a:pt x="2247" y="910"/>
                  </a:lnTo>
                  <a:lnTo>
                    <a:pt x="2201" y="942"/>
                  </a:lnTo>
                  <a:lnTo>
                    <a:pt x="2187" y="954"/>
                  </a:lnTo>
                  <a:lnTo>
                    <a:pt x="2120" y="997"/>
                  </a:lnTo>
                  <a:lnTo>
                    <a:pt x="2074" y="997"/>
                  </a:lnTo>
                  <a:lnTo>
                    <a:pt x="2000" y="1009"/>
                  </a:lnTo>
                  <a:lnTo>
                    <a:pt x="1944" y="1037"/>
                  </a:lnTo>
                  <a:lnTo>
                    <a:pt x="1925" y="1057"/>
                  </a:lnTo>
                  <a:lnTo>
                    <a:pt x="1909" y="1080"/>
                  </a:lnTo>
                  <a:lnTo>
                    <a:pt x="1898" y="1106"/>
                  </a:lnTo>
                  <a:lnTo>
                    <a:pt x="1919" y="1124"/>
                  </a:lnTo>
                  <a:lnTo>
                    <a:pt x="1953" y="1141"/>
                  </a:lnTo>
                  <a:lnTo>
                    <a:pt x="2046" y="1180"/>
                  </a:lnTo>
                  <a:lnTo>
                    <a:pt x="2046" y="1203"/>
                  </a:lnTo>
                  <a:lnTo>
                    <a:pt x="2055" y="1244"/>
                  </a:lnTo>
                  <a:lnTo>
                    <a:pt x="2066" y="1261"/>
                  </a:lnTo>
                  <a:lnTo>
                    <a:pt x="2073" y="1272"/>
                  </a:lnTo>
                  <a:lnTo>
                    <a:pt x="2087" y="1282"/>
                  </a:lnTo>
                  <a:lnTo>
                    <a:pt x="2103" y="1288"/>
                  </a:lnTo>
                  <a:lnTo>
                    <a:pt x="2159" y="1291"/>
                  </a:lnTo>
                  <a:lnTo>
                    <a:pt x="2251" y="1309"/>
                  </a:lnTo>
                  <a:lnTo>
                    <a:pt x="2304" y="1327"/>
                  </a:lnTo>
                  <a:lnTo>
                    <a:pt x="2323" y="1309"/>
                  </a:lnTo>
                  <a:lnTo>
                    <a:pt x="2350" y="1298"/>
                  </a:lnTo>
                  <a:lnTo>
                    <a:pt x="2380" y="1291"/>
                  </a:lnTo>
                  <a:lnTo>
                    <a:pt x="2415" y="1290"/>
                  </a:lnTo>
                  <a:lnTo>
                    <a:pt x="2422" y="1288"/>
                  </a:lnTo>
                  <a:lnTo>
                    <a:pt x="2461" y="1272"/>
                  </a:lnTo>
                  <a:lnTo>
                    <a:pt x="2473" y="1260"/>
                  </a:lnTo>
                  <a:lnTo>
                    <a:pt x="2524" y="1217"/>
                  </a:lnTo>
                  <a:lnTo>
                    <a:pt x="2600" y="1290"/>
                  </a:lnTo>
                  <a:lnTo>
                    <a:pt x="3078" y="886"/>
                  </a:lnTo>
                  <a:lnTo>
                    <a:pt x="3154" y="921"/>
                  </a:lnTo>
                  <a:lnTo>
                    <a:pt x="3226" y="811"/>
                  </a:lnTo>
                  <a:lnTo>
                    <a:pt x="3928" y="406"/>
                  </a:lnTo>
                  <a:lnTo>
                    <a:pt x="3990" y="386"/>
                  </a:lnTo>
                  <a:lnTo>
                    <a:pt x="4013" y="374"/>
                  </a:lnTo>
                  <a:lnTo>
                    <a:pt x="4110" y="332"/>
                  </a:lnTo>
                  <a:lnTo>
                    <a:pt x="4149" y="406"/>
                  </a:lnTo>
                  <a:lnTo>
                    <a:pt x="4207" y="408"/>
                  </a:lnTo>
                  <a:lnTo>
                    <a:pt x="4233" y="411"/>
                  </a:lnTo>
                  <a:lnTo>
                    <a:pt x="4281" y="429"/>
                  </a:lnTo>
                  <a:lnTo>
                    <a:pt x="4323" y="453"/>
                  </a:lnTo>
                  <a:lnTo>
                    <a:pt x="4341" y="469"/>
                  </a:lnTo>
                  <a:lnTo>
                    <a:pt x="4369" y="503"/>
                  </a:lnTo>
                  <a:lnTo>
                    <a:pt x="4390" y="549"/>
                  </a:lnTo>
                  <a:lnTo>
                    <a:pt x="4403" y="602"/>
                  </a:lnTo>
                  <a:lnTo>
                    <a:pt x="4406" y="663"/>
                  </a:lnTo>
                  <a:lnTo>
                    <a:pt x="4396" y="732"/>
                  </a:lnTo>
                  <a:lnTo>
                    <a:pt x="4392" y="852"/>
                  </a:lnTo>
                  <a:lnTo>
                    <a:pt x="4403" y="944"/>
                  </a:lnTo>
                  <a:lnTo>
                    <a:pt x="4413" y="979"/>
                  </a:lnTo>
                  <a:lnTo>
                    <a:pt x="4426" y="1009"/>
                  </a:lnTo>
                  <a:lnTo>
                    <a:pt x="4443" y="1032"/>
                  </a:lnTo>
                  <a:lnTo>
                    <a:pt x="4443" y="1044"/>
                  </a:lnTo>
                  <a:lnTo>
                    <a:pt x="4445" y="1051"/>
                  </a:lnTo>
                  <a:lnTo>
                    <a:pt x="4487" y="1309"/>
                  </a:lnTo>
                  <a:lnTo>
                    <a:pt x="4489" y="1404"/>
                  </a:lnTo>
                  <a:lnTo>
                    <a:pt x="4486" y="1441"/>
                  </a:lnTo>
                  <a:lnTo>
                    <a:pt x="4479" y="1475"/>
                  </a:lnTo>
                  <a:lnTo>
                    <a:pt x="4498" y="1476"/>
                  </a:lnTo>
                  <a:lnTo>
                    <a:pt x="4556" y="1494"/>
                  </a:lnTo>
                  <a:lnTo>
                    <a:pt x="4591" y="1512"/>
                  </a:lnTo>
                  <a:lnTo>
                    <a:pt x="4517" y="1551"/>
                  </a:lnTo>
                  <a:lnTo>
                    <a:pt x="4591" y="1623"/>
                  </a:lnTo>
                  <a:lnTo>
                    <a:pt x="4517" y="1660"/>
                  </a:lnTo>
                  <a:lnTo>
                    <a:pt x="4517" y="1678"/>
                  </a:lnTo>
                  <a:lnTo>
                    <a:pt x="4521" y="1699"/>
                  </a:lnTo>
                  <a:lnTo>
                    <a:pt x="4535" y="1741"/>
                  </a:lnTo>
                  <a:lnTo>
                    <a:pt x="4591" y="1843"/>
                  </a:lnTo>
                  <a:lnTo>
                    <a:pt x="4517" y="1880"/>
                  </a:lnTo>
                  <a:lnTo>
                    <a:pt x="4524" y="2085"/>
                  </a:lnTo>
                  <a:lnTo>
                    <a:pt x="4544" y="2177"/>
                  </a:lnTo>
                  <a:lnTo>
                    <a:pt x="4565" y="2223"/>
                  </a:lnTo>
                  <a:lnTo>
                    <a:pt x="4572" y="2233"/>
                  </a:lnTo>
                  <a:lnTo>
                    <a:pt x="4591" y="2249"/>
                  </a:lnTo>
                  <a:lnTo>
                    <a:pt x="4572" y="2268"/>
                  </a:lnTo>
                  <a:lnTo>
                    <a:pt x="4544" y="2314"/>
                  </a:lnTo>
                  <a:lnTo>
                    <a:pt x="4524" y="2367"/>
                  </a:lnTo>
                  <a:lnTo>
                    <a:pt x="4517" y="2433"/>
                  </a:lnTo>
                  <a:lnTo>
                    <a:pt x="4517" y="2470"/>
                  </a:lnTo>
                  <a:lnTo>
                    <a:pt x="4530" y="2510"/>
                  </a:lnTo>
                  <a:lnTo>
                    <a:pt x="4535" y="2552"/>
                  </a:lnTo>
                  <a:lnTo>
                    <a:pt x="4530" y="2602"/>
                  </a:lnTo>
                  <a:lnTo>
                    <a:pt x="4517" y="2655"/>
                  </a:lnTo>
                  <a:lnTo>
                    <a:pt x="4533" y="2672"/>
                  </a:lnTo>
                  <a:lnTo>
                    <a:pt x="4572" y="2736"/>
                  </a:lnTo>
                  <a:lnTo>
                    <a:pt x="4584" y="2784"/>
                  </a:lnTo>
                  <a:lnTo>
                    <a:pt x="4590" y="2812"/>
                  </a:lnTo>
                  <a:lnTo>
                    <a:pt x="4600" y="2921"/>
                  </a:lnTo>
                  <a:lnTo>
                    <a:pt x="4627" y="3023"/>
                  </a:lnTo>
                  <a:lnTo>
                    <a:pt x="4591" y="3060"/>
                  </a:lnTo>
                  <a:lnTo>
                    <a:pt x="4591" y="4094"/>
                  </a:lnTo>
                  <a:lnTo>
                    <a:pt x="4572" y="4112"/>
                  </a:lnTo>
                  <a:lnTo>
                    <a:pt x="4540" y="4163"/>
                  </a:lnTo>
                  <a:lnTo>
                    <a:pt x="4510" y="4225"/>
                  </a:lnTo>
                  <a:lnTo>
                    <a:pt x="4487" y="4304"/>
                  </a:lnTo>
                  <a:lnTo>
                    <a:pt x="4479" y="4352"/>
                  </a:lnTo>
                  <a:lnTo>
                    <a:pt x="4517" y="4315"/>
                  </a:lnTo>
                  <a:lnTo>
                    <a:pt x="4591" y="4315"/>
                  </a:lnTo>
                  <a:lnTo>
                    <a:pt x="4584" y="4348"/>
                  </a:lnTo>
                  <a:lnTo>
                    <a:pt x="4581" y="4353"/>
                  </a:lnTo>
                  <a:lnTo>
                    <a:pt x="4579" y="4362"/>
                  </a:lnTo>
                  <a:lnTo>
                    <a:pt x="4572" y="4378"/>
                  </a:lnTo>
                  <a:lnTo>
                    <a:pt x="4547" y="4401"/>
                  </a:lnTo>
                  <a:lnTo>
                    <a:pt x="4535" y="4408"/>
                  </a:lnTo>
                  <a:lnTo>
                    <a:pt x="4533" y="4412"/>
                  </a:lnTo>
                  <a:lnTo>
                    <a:pt x="4517" y="4424"/>
                  </a:lnTo>
                  <a:lnTo>
                    <a:pt x="4591" y="4463"/>
                  </a:lnTo>
                  <a:lnTo>
                    <a:pt x="4517" y="4537"/>
                  </a:lnTo>
                  <a:lnTo>
                    <a:pt x="4517" y="5715"/>
                  </a:lnTo>
                  <a:lnTo>
                    <a:pt x="4591" y="5752"/>
                  </a:lnTo>
                  <a:lnTo>
                    <a:pt x="4517" y="5828"/>
                  </a:lnTo>
                  <a:lnTo>
                    <a:pt x="4517" y="5842"/>
                  </a:lnTo>
                  <a:lnTo>
                    <a:pt x="4524" y="5874"/>
                  </a:lnTo>
                  <a:lnTo>
                    <a:pt x="4544" y="5902"/>
                  </a:lnTo>
                  <a:lnTo>
                    <a:pt x="4591" y="5937"/>
                  </a:lnTo>
                  <a:lnTo>
                    <a:pt x="4572" y="6018"/>
                  </a:lnTo>
                  <a:lnTo>
                    <a:pt x="4517" y="6121"/>
                  </a:lnTo>
                  <a:lnTo>
                    <a:pt x="4591" y="6712"/>
                  </a:lnTo>
                  <a:lnTo>
                    <a:pt x="4581" y="6715"/>
                  </a:lnTo>
                  <a:lnTo>
                    <a:pt x="4576" y="6724"/>
                  </a:lnTo>
                  <a:lnTo>
                    <a:pt x="4565" y="6745"/>
                  </a:lnTo>
                  <a:lnTo>
                    <a:pt x="4560" y="6758"/>
                  </a:lnTo>
                  <a:lnTo>
                    <a:pt x="4569" y="6856"/>
                  </a:lnTo>
                  <a:lnTo>
                    <a:pt x="4572" y="6881"/>
                  </a:lnTo>
                  <a:lnTo>
                    <a:pt x="4627" y="7043"/>
                  </a:lnTo>
                  <a:lnTo>
                    <a:pt x="4824" y="7082"/>
                  </a:lnTo>
                  <a:lnTo>
                    <a:pt x="5022" y="7096"/>
                  </a:lnTo>
                  <a:lnTo>
                    <a:pt x="5068" y="7094"/>
                  </a:lnTo>
                  <a:lnTo>
                    <a:pt x="5073" y="7093"/>
                  </a:lnTo>
                  <a:lnTo>
                    <a:pt x="5115" y="7093"/>
                  </a:lnTo>
                  <a:lnTo>
                    <a:pt x="5212" y="7082"/>
                  </a:lnTo>
                  <a:lnTo>
                    <a:pt x="5401" y="7043"/>
                  </a:lnTo>
                  <a:lnTo>
                    <a:pt x="5392" y="7013"/>
                  </a:lnTo>
                  <a:lnTo>
                    <a:pt x="5392" y="6985"/>
                  </a:lnTo>
                  <a:lnTo>
                    <a:pt x="5398" y="6955"/>
                  </a:lnTo>
                  <a:lnTo>
                    <a:pt x="5426" y="6900"/>
                  </a:lnTo>
                  <a:lnTo>
                    <a:pt x="5477" y="6848"/>
                  </a:lnTo>
                  <a:lnTo>
                    <a:pt x="5512" y="6823"/>
                  </a:lnTo>
                  <a:lnTo>
                    <a:pt x="5463" y="6719"/>
                  </a:lnTo>
                  <a:lnTo>
                    <a:pt x="5447" y="6664"/>
                  </a:lnTo>
                  <a:lnTo>
                    <a:pt x="5438" y="6618"/>
                  </a:lnTo>
                  <a:lnTo>
                    <a:pt x="5438" y="6343"/>
                  </a:lnTo>
                  <a:lnTo>
                    <a:pt x="5454" y="6331"/>
                  </a:lnTo>
                  <a:lnTo>
                    <a:pt x="5456" y="6327"/>
                  </a:lnTo>
                  <a:lnTo>
                    <a:pt x="5468" y="6320"/>
                  </a:lnTo>
                  <a:lnTo>
                    <a:pt x="5493" y="6295"/>
                  </a:lnTo>
                  <a:lnTo>
                    <a:pt x="5500" y="6280"/>
                  </a:lnTo>
                  <a:lnTo>
                    <a:pt x="5502" y="6271"/>
                  </a:lnTo>
                  <a:lnTo>
                    <a:pt x="5505" y="6264"/>
                  </a:lnTo>
                  <a:lnTo>
                    <a:pt x="5512" y="6232"/>
                  </a:lnTo>
                  <a:lnTo>
                    <a:pt x="5493" y="6211"/>
                  </a:lnTo>
                  <a:lnTo>
                    <a:pt x="5480" y="6191"/>
                  </a:lnTo>
                  <a:lnTo>
                    <a:pt x="5470" y="6168"/>
                  </a:lnTo>
                  <a:lnTo>
                    <a:pt x="5461" y="6123"/>
                  </a:lnTo>
                  <a:lnTo>
                    <a:pt x="5466" y="6073"/>
                  </a:lnTo>
                  <a:lnTo>
                    <a:pt x="5477" y="6048"/>
                  </a:lnTo>
                  <a:lnTo>
                    <a:pt x="5500" y="6010"/>
                  </a:lnTo>
                  <a:lnTo>
                    <a:pt x="5502" y="5973"/>
                  </a:lnTo>
                  <a:lnTo>
                    <a:pt x="5493" y="5951"/>
                  </a:lnTo>
                  <a:lnTo>
                    <a:pt x="5480" y="5936"/>
                  </a:lnTo>
                  <a:lnTo>
                    <a:pt x="5461" y="5916"/>
                  </a:lnTo>
                  <a:lnTo>
                    <a:pt x="5438" y="5900"/>
                  </a:lnTo>
                  <a:lnTo>
                    <a:pt x="5433" y="5876"/>
                  </a:lnTo>
                  <a:lnTo>
                    <a:pt x="5431" y="5854"/>
                  </a:lnTo>
                  <a:lnTo>
                    <a:pt x="5431" y="5779"/>
                  </a:lnTo>
                  <a:lnTo>
                    <a:pt x="5436" y="5750"/>
                  </a:lnTo>
                  <a:lnTo>
                    <a:pt x="5447" y="5724"/>
                  </a:lnTo>
                  <a:lnTo>
                    <a:pt x="5463" y="5705"/>
                  </a:lnTo>
                  <a:lnTo>
                    <a:pt x="5484" y="5690"/>
                  </a:lnTo>
                  <a:lnTo>
                    <a:pt x="5512" y="5680"/>
                  </a:lnTo>
                  <a:lnTo>
                    <a:pt x="5519" y="5609"/>
                  </a:lnTo>
                  <a:lnTo>
                    <a:pt x="5518" y="5576"/>
                  </a:lnTo>
                  <a:lnTo>
                    <a:pt x="5512" y="5548"/>
                  </a:lnTo>
                  <a:lnTo>
                    <a:pt x="5482" y="5498"/>
                  </a:lnTo>
                  <a:lnTo>
                    <a:pt x="5461" y="5475"/>
                  </a:lnTo>
                  <a:lnTo>
                    <a:pt x="5438" y="5458"/>
                  </a:lnTo>
                  <a:lnTo>
                    <a:pt x="5553" y="5122"/>
                  </a:lnTo>
                  <a:lnTo>
                    <a:pt x="5574" y="5092"/>
                  </a:lnTo>
                  <a:lnTo>
                    <a:pt x="5586" y="5089"/>
                  </a:lnTo>
                  <a:lnTo>
                    <a:pt x="5438" y="5054"/>
                  </a:lnTo>
                  <a:lnTo>
                    <a:pt x="5480" y="5027"/>
                  </a:lnTo>
                  <a:lnTo>
                    <a:pt x="5486" y="5020"/>
                  </a:lnTo>
                  <a:lnTo>
                    <a:pt x="5489" y="5015"/>
                  </a:lnTo>
                  <a:lnTo>
                    <a:pt x="5493" y="5013"/>
                  </a:lnTo>
                  <a:lnTo>
                    <a:pt x="5502" y="4997"/>
                  </a:lnTo>
                  <a:lnTo>
                    <a:pt x="5500" y="4955"/>
                  </a:lnTo>
                  <a:lnTo>
                    <a:pt x="5466" y="4886"/>
                  </a:lnTo>
                  <a:lnTo>
                    <a:pt x="5463" y="4870"/>
                  </a:lnTo>
                  <a:lnTo>
                    <a:pt x="5466" y="4838"/>
                  </a:lnTo>
                  <a:lnTo>
                    <a:pt x="5470" y="4824"/>
                  </a:lnTo>
                  <a:lnTo>
                    <a:pt x="5480" y="4814"/>
                  </a:lnTo>
                  <a:lnTo>
                    <a:pt x="5512" y="4794"/>
                  </a:lnTo>
                  <a:lnTo>
                    <a:pt x="5505" y="4694"/>
                  </a:lnTo>
                  <a:lnTo>
                    <a:pt x="5493" y="4618"/>
                  </a:lnTo>
                  <a:lnTo>
                    <a:pt x="5480" y="4586"/>
                  </a:lnTo>
                  <a:lnTo>
                    <a:pt x="5468" y="4563"/>
                  </a:lnTo>
                  <a:lnTo>
                    <a:pt x="5459" y="4553"/>
                  </a:lnTo>
                  <a:lnTo>
                    <a:pt x="5454" y="4547"/>
                  </a:lnTo>
                  <a:lnTo>
                    <a:pt x="5438" y="4537"/>
                  </a:lnTo>
                  <a:lnTo>
                    <a:pt x="5438" y="3874"/>
                  </a:lnTo>
                  <a:lnTo>
                    <a:pt x="5480" y="3847"/>
                  </a:lnTo>
                  <a:lnTo>
                    <a:pt x="5486" y="3840"/>
                  </a:lnTo>
                  <a:lnTo>
                    <a:pt x="5489" y="3835"/>
                  </a:lnTo>
                  <a:lnTo>
                    <a:pt x="5493" y="3833"/>
                  </a:lnTo>
                  <a:lnTo>
                    <a:pt x="5502" y="3817"/>
                  </a:lnTo>
                  <a:lnTo>
                    <a:pt x="5500" y="3775"/>
                  </a:lnTo>
                  <a:lnTo>
                    <a:pt x="5466" y="3704"/>
                  </a:lnTo>
                  <a:lnTo>
                    <a:pt x="5463" y="3688"/>
                  </a:lnTo>
                  <a:lnTo>
                    <a:pt x="5466" y="3650"/>
                  </a:lnTo>
                  <a:lnTo>
                    <a:pt x="5480" y="3613"/>
                  </a:lnTo>
                  <a:lnTo>
                    <a:pt x="5512" y="3577"/>
                  </a:lnTo>
                  <a:lnTo>
                    <a:pt x="5438" y="3540"/>
                  </a:lnTo>
                  <a:lnTo>
                    <a:pt x="5438" y="3538"/>
                  </a:lnTo>
                  <a:lnTo>
                    <a:pt x="5454" y="3538"/>
                  </a:lnTo>
                  <a:lnTo>
                    <a:pt x="5459" y="3533"/>
                  </a:lnTo>
                  <a:lnTo>
                    <a:pt x="5468" y="3531"/>
                  </a:lnTo>
                  <a:lnTo>
                    <a:pt x="5493" y="3510"/>
                  </a:lnTo>
                  <a:lnTo>
                    <a:pt x="5500" y="3494"/>
                  </a:lnTo>
                  <a:lnTo>
                    <a:pt x="5500" y="3487"/>
                  </a:lnTo>
                  <a:lnTo>
                    <a:pt x="5505" y="3475"/>
                  </a:lnTo>
                  <a:lnTo>
                    <a:pt x="5509" y="3452"/>
                  </a:lnTo>
                  <a:lnTo>
                    <a:pt x="5509" y="3434"/>
                  </a:lnTo>
                  <a:lnTo>
                    <a:pt x="5512" y="3429"/>
                  </a:lnTo>
                  <a:lnTo>
                    <a:pt x="5512" y="3417"/>
                  </a:lnTo>
                  <a:lnTo>
                    <a:pt x="5519" y="3390"/>
                  </a:lnTo>
                  <a:lnTo>
                    <a:pt x="5530" y="3373"/>
                  </a:lnTo>
                  <a:lnTo>
                    <a:pt x="5539" y="3353"/>
                  </a:lnTo>
                  <a:lnTo>
                    <a:pt x="5586" y="3281"/>
                  </a:lnTo>
                  <a:lnTo>
                    <a:pt x="5438" y="3172"/>
                  </a:lnTo>
                  <a:lnTo>
                    <a:pt x="5438" y="2882"/>
                  </a:lnTo>
                  <a:lnTo>
                    <a:pt x="5447" y="2822"/>
                  </a:lnTo>
                  <a:lnTo>
                    <a:pt x="5463" y="2757"/>
                  </a:lnTo>
                  <a:lnTo>
                    <a:pt x="5493" y="2688"/>
                  </a:lnTo>
                  <a:lnTo>
                    <a:pt x="5512" y="2655"/>
                  </a:lnTo>
                  <a:lnTo>
                    <a:pt x="5479" y="2597"/>
                  </a:lnTo>
                  <a:lnTo>
                    <a:pt x="5456" y="2544"/>
                  </a:lnTo>
                  <a:lnTo>
                    <a:pt x="5443" y="2489"/>
                  </a:lnTo>
                  <a:lnTo>
                    <a:pt x="5438" y="2212"/>
                  </a:lnTo>
                  <a:lnTo>
                    <a:pt x="5412" y="2168"/>
                  </a:lnTo>
                  <a:lnTo>
                    <a:pt x="5385" y="2094"/>
                  </a:lnTo>
                  <a:lnTo>
                    <a:pt x="5382" y="2064"/>
                  </a:lnTo>
                  <a:lnTo>
                    <a:pt x="5385" y="2037"/>
                  </a:lnTo>
                  <a:lnTo>
                    <a:pt x="5401" y="2007"/>
                  </a:lnTo>
                  <a:lnTo>
                    <a:pt x="5412" y="2002"/>
                  </a:lnTo>
                  <a:lnTo>
                    <a:pt x="5438" y="1992"/>
                  </a:lnTo>
                  <a:lnTo>
                    <a:pt x="5438" y="997"/>
                  </a:lnTo>
                  <a:lnTo>
                    <a:pt x="5512" y="960"/>
                  </a:lnTo>
                  <a:lnTo>
                    <a:pt x="5502" y="947"/>
                  </a:lnTo>
                  <a:lnTo>
                    <a:pt x="5489" y="914"/>
                  </a:lnTo>
                  <a:lnTo>
                    <a:pt x="5480" y="866"/>
                  </a:lnTo>
                  <a:lnTo>
                    <a:pt x="5477" y="774"/>
                  </a:lnTo>
                  <a:lnTo>
                    <a:pt x="5470" y="746"/>
                  </a:lnTo>
                  <a:lnTo>
                    <a:pt x="5466" y="736"/>
                  </a:lnTo>
                  <a:lnTo>
                    <a:pt x="5463" y="729"/>
                  </a:lnTo>
                  <a:lnTo>
                    <a:pt x="5459" y="718"/>
                  </a:lnTo>
                  <a:lnTo>
                    <a:pt x="5458" y="709"/>
                  </a:lnTo>
                  <a:lnTo>
                    <a:pt x="5417" y="626"/>
                  </a:lnTo>
                  <a:lnTo>
                    <a:pt x="5417" y="625"/>
                  </a:lnTo>
                  <a:lnTo>
                    <a:pt x="5401" y="591"/>
                  </a:lnTo>
                  <a:lnTo>
                    <a:pt x="5399" y="579"/>
                  </a:lnTo>
                  <a:lnTo>
                    <a:pt x="5396" y="570"/>
                  </a:lnTo>
                  <a:lnTo>
                    <a:pt x="5382" y="554"/>
                  </a:lnTo>
                  <a:lnTo>
                    <a:pt x="5357" y="533"/>
                  </a:lnTo>
                  <a:lnTo>
                    <a:pt x="5329" y="515"/>
                  </a:lnTo>
                  <a:lnTo>
                    <a:pt x="5316" y="513"/>
                  </a:lnTo>
                  <a:lnTo>
                    <a:pt x="5308" y="508"/>
                  </a:lnTo>
                  <a:lnTo>
                    <a:pt x="5278" y="469"/>
                  </a:lnTo>
                  <a:lnTo>
                    <a:pt x="5253" y="406"/>
                  </a:lnTo>
                  <a:lnTo>
                    <a:pt x="4738" y="111"/>
                  </a:lnTo>
                  <a:lnTo>
                    <a:pt x="4703" y="111"/>
                  </a:lnTo>
                  <a:lnTo>
                    <a:pt x="4664" y="74"/>
                  </a:lnTo>
                  <a:lnTo>
                    <a:pt x="4577" y="92"/>
                  </a:lnTo>
                  <a:lnTo>
                    <a:pt x="4553" y="94"/>
                  </a:lnTo>
                  <a:lnTo>
                    <a:pt x="4443" y="74"/>
                  </a:lnTo>
                  <a:lnTo>
                    <a:pt x="4399" y="55"/>
                  </a:lnTo>
                  <a:lnTo>
                    <a:pt x="4350" y="46"/>
                  </a:lnTo>
                  <a:lnTo>
                    <a:pt x="4200" y="35"/>
                  </a:lnTo>
                  <a:lnTo>
                    <a:pt x="4196" y="34"/>
                  </a:lnTo>
                  <a:lnTo>
                    <a:pt x="4182" y="34"/>
                  </a:lnTo>
                  <a:lnTo>
                    <a:pt x="4138" y="27"/>
                  </a:lnTo>
                  <a:close/>
                  <a:moveTo>
                    <a:pt x="3491" y="2327"/>
                  </a:moveTo>
                  <a:lnTo>
                    <a:pt x="3466" y="2300"/>
                  </a:lnTo>
                  <a:lnTo>
                    <a:pt x="3339" y="2198"/>
                  </a:lnTo>
                  <a:lnTo>
                    <a:pt x="3299" y="2177"/>
                  </a:lnTo>
                  <a:lnTo>
                    <a:pt x="3277" y="2175"/>
                  </a:lnTo>
                  <a:lnTo>
                    <a:pt x="3247" y="2166"/>
                  </a:lnTo>
                  <a:lnTo>
                    <a:pt x="3242" y="2164"/>
                  </a:lnTo>
                  <a:lnTo>
                    <a:pt x="3237" y="2164"/>
                  </a:lnTo>
                  <a:lnTo>
                    <a:pt x="3216" y="2157"/>
                  </a:lnTo>
                  <a:lnTo>
                    <a:pt x="3142" y="2119"/>
                  </a:lnTo>
                  <a:lnTo>
                    <a:pt x="3115" y="2101"/>
                  </a:lnTo>
                  <a:lnTo>
                    <a:pt x="2637" y="2101"/>
                  </a:lnTo>
                  <a:lnTo>
                    <a:pt x="2625" y="2124"/>
                  </a:lnTo>
                  <a:lnTo>
                    <a:pt x="2612" y="2136"/>
                  </a:lnTo>
                  <a:lnTo>
                    <a:pt x="2611" y="2136"/>
                  </a:lnTo>
                  <a:lnTo>
                    <a:pt x="2611" y="2143"/>
                  </a:lnTo>
                  <a:lnTo>
                    <a:pt x="2604" y="2143"/>
                  </a:lnTo>
                  <a:lnTo>
                    <a:pt x="2604" y="2145"/>
                  </a:lnTo>
                  <a:lnTo>
                    <a:pt x="2600" y="2150"/>
                  </a:lnTo>
                  <a:lnTo>
                    <a:pt x="2591" y="2156"/>
                  </a:lnTo>
                  <a:lnTo>
                    <a:pt x="2570" y="2164"/>
                  </a:lnTo>
                  <a:lnTo>
                    <a:pt x="2544" y="2164"/>
                  </a:lnTo>
                  <a:lnTo>
                    <a:pt x="2535" y="2163"/>
                  </a:lnTo>
                  <a:lnTo>
                    <a:pt x="2517" y="2163"/>
                  </a:lnTo>
                  <a:lnTo>
                    <a:pt x="2452" y="2140"/>
                  </a:lnTo>
                  <a:lnTo>
                    <a:pt x="2431" y="2140"/>
                  </a:lnTo>
                  <a:lnTo>
                    <a:pt x="2328" y="2152"/>
                  </a:lnTo>
                  <a:lnTo>
                    <a:pt x="2231" y="2177"/>
                  </a:lnTo>
                  <a:lnTo>
                    <a:pt x="2163" y="2182"/>
                  </a:lnTo>
                  <a:lnTo>
                    <a:pt x="2133" y="2180"/>
                  </a:lnTo>
                  <a:lnTo>
                    <a:pt x="2110" y="2175"/>
                  </a:lnTo>
                  <a:lnTo>
                    <a:pt x="2087" y="2159"/>
                  </a:lnTo>
                  <a:lnTo>
                    <a:pt x="2071" y="2145"/>
                  </a:lnTo>
                  <a:lnTo>
                    <a:pt x="2057" y="2124"/>
                  </a:lnTo>
                  <a:lnTo>
                    <a:pt x="2046" y="2101"/>
                  </a:lnTo>
                  <a:lnTo>
                    <a:pt x="1898" y="2212"/>
                  </a:lnTo>
                  <a:lnTo>
                    <a:pt x="1861" y="2177"/>
                  </a:lnTo>
                  <a:lnTo>
                    <a:pt x="1826" y="2212"/>
                  </a:lnTo>
                  <a:lnTo>
                    <a:pt x="1805" y="2210"/>
                  </a:lnTo>
                  <a:lnTo>
                    <a:pt x="1750" y="2193"/>
                  </a:lnTo>
                  <a:lnTo>
                    <a:pt x="1678" y="2140"/>
                  </a:lnTo>
                  <a:lnTo>
                    <a:pt x="1651" y="2078"/>
                  </a:lnTo>
                  <a:lnTo>
                    <a:pt x="1651" y="2076"/>
                  </a:lnTo>
                  <a:lnTo>
                    <a:pt x="1611" y="2007"/>
                  </a:lnTo>
                  <a:lnTo>
                    <a:pt x="1492" y="1843"/>
                  </a:lnTo>
                  <a:lnTo>
                    <a:pt x="1517" y="1746"/>
                  </a:lnTo>
                  <a:lnTo>
                    <a:pt x="1519" y="1642"/>
                  </a:lnTo>
                  <a:lnTo>
                    <a:pt x="1499" y="1526"/>
                  </a:lnTo>
                  <a:lnTo>
                    <a:pt x="1457" y="1402"/>
                  </a:lnTo>
                  <a:lnTo>
                    <a:pt x="1422" y="1337"/>
                  </a:lnTo>
                  <a:lnTo>
                    <a:pt x="1374" y="1222"/>
                  </a:lnTo>
                  <a:lnTo>
                    <a:pt x="1355" y="1118"/>
                  </a:lnTo>
                  <a:lnTo>
                    <a:pt x="1357" y="1076"/>
                  </a:lnTo>
                  <a:lnTo>
                    <a:pt x="1365" y="1032"/>
                  </a:lnTo>
                  <a:lnTo>
                    <a:pt x="1381" y="997"/>
                  </a:lnTo>
                  <a:lnTo>
                    <a:pt x="1235" y="739"/>
                  </a:lnTo>
                  <a:lnTo>
                    <a:pt x="1233" y="725"/>
                  </a:lnTo>
                  <a:lnTo>
                    <a:pt x="1233" y="716"/>
                  </a:lnTo>
                  <a:lnTo>
                    <a:pt x="1215" y="637"/>
                  </a:lnTo>
                  <a:lnTo>
                    <a:pt x="1178" y="533"/>
                  </a:lnTo>
                  <a:lnTo>
                    <a:pt x="1177" y="524"/>
                  </a:lnTo>
                  <a:lnTo>
                    <a:pt x="1161" y="480"/>
                  </a:lnTo>
                  <a:lnTo>
                    <a:pt x="1108" y="482"/>
                  </a:lnTo>
                  <a:lnTo>
                    <a:pt x="1039" y="499"/>
                  </a:lnTo>
                  <a:lnTo>
                    <a:pt x="1002" y="520"/>
                  </a:lnTo>
                  <a:lnTo>
                    <a:pt x="956" y="563"/>
                  </a:lnTo>
                  <a:lnTo>
                    <a:pt x="914" y="647"/>
                  </a:lnTo>
                  <a:lnTo>
                    <a:pt x="903" y="700"/>
                  </a:lnTo>
                  <a:lnTo>
                    <a:pt x="755" y="1032"/>
                  </a:lnTo>
                  <a:lnTo>
                    <a:pt x="582" y="1649"/>
                  </a:lnTo>
                  <a:lnTo>
                    <a:pt x="570" y="1681"/>
                  </a:lnTo>
                  <a:lnTo>
                    <a:pt x="568" y="1693"/>
                  </a:lnTo>
                  <a:lnTo>
                    <a:pt x="552" y="1734"/>
                  </a:lnTo>
                  <a:lnTo>
                    <a:pt x="510" y="1796"/>
                  </a:lnTo>
                  <a:lnTo>
                    <a:pt x="460" y="1843"/>
                  </a:lnTo>
                  <a:lnTo>
                    <a:pt x="425" y="2101"/>
                  </a:lnTo>
                  <a:lnTo>
                    <a:pt x="349" y="2397"/>
                  </a:lnTo>
                  <a:lnTo>
                    <a:pt x="323" y="2429"/>
                  </a:lnTo>
                  <a:lnTo>
                    <a:pt x="300" y="2471"/>
                  </a:lnTo>
                  <a:lnTo>
                    <a:pt x="281" y="2524"/>
                  </a:lnTo>
                  <a:lnTo>
                    <a:pt x="252" y="2662"/>
                  </a:lnTo>
                  <a:lnTo>
                    <a:pt x="240" y="2951"/>
                  </a:lnTo>
                  <a:lnTo>
                    <a:pt x="221" y="2960"/>
                  </a:lnTo>
                  <a:lnTo>
                    <a:pt x="192" y="2986"/>
                  </a:lnTo>
                  <a:lnTo>
                    <a:pt x="175" y="3023"/>
                  </a:lnTo>
                  <a:lnTo>
                    <a:pt x="166" y="3069"/>
                  </a:lnTo>
                  <a:lnTo>
                    <a:pt x="166" y="3099"/>
                  </a:lnTo>
                  <a:lnTo>
                    <a:pt x="161" y="3133"/>
                  </a:lnTo>
                  <a:lnTo>
                    <a:pt x="148" y="3170"/>
                  </a:lnTo>
                  <a:lnTo>
                    <a:pt x="92" y="3244"/>
                  </a:lnTo>
                  <a:lnTo>
                    <a:pt x="90" y="3260"/>
                  </a:lnTo>
                  <a:lnTo>
                    <a:pt x="90" y="3494"/>
                  </a:lnTo>
                  <a:lnTo>
                    <a:pt x="88" y="3507"/>
                  </a:lnTo>
                  <a:lnTo>
                    <a:pt x="78" y="4142"/>
                  </a:lnTo>
                  <a:lnTo>
                    <a:pt x="74" y="4147"/>
                  </a:lnTo>
                  <a:lnTo>
                    <a:pt x="69" y="4308"/>
                  </a:lnTo>
                  <a:lnTo>
                    <a:pt x="55" y="4413"/>
                  </a:lnTo>
                  <a:lnTo>
                    <a:pt x="55" y="4424"/>
                  </a:lnTo>
                  <a:lnTo>
                    <a:pt x="27" y="4487"/>
                  </a:lnTo>
                  <a:lnTo>
                    <a:pt x="0" y="4616"/>
                  </a:lnTo>
                  <a:lnTo>
                    <a:pt x="0" y="4745"/>
                  </a:lnTo>
                  <a:lnTo>
                    <a:pt x="27" y="4874"/>
                  </a:lnTo>
                  <a:lnTo>
                    <a:pt x="55" y="4941"/>
                  </a:lnTo>
                  <a:lnTo>
                    <a:pt x="27" y="4962"/>
                  </a:lnTo>
                  <a:lnTo>
                    <a:pt x="16" y="4974"/>
                  </a:lnTo>
                  <a:lnTo>
                    <a:pt x="0" y="5025"/>
                  </a:lnTo>
                  <a:lnTo>
                    <a:pt x="0" y="5117"/>
                  </a:lnTo>
                  <a:lnTo>
                    <a:pt x="16" y="5205"/>
                  </a:lnTo>
                  <a:lnTo>
                    <a:pt x="311" y="6020"/>
                  </a:lnTo>
                  <a:lnTo>
                    <a:pt x="404" y="6221"/>
                  </a:lnTo>
                  <a:lnTo>
                    <a:pt x="429" y="6262"/>
                  </a:lnTo>
                  <a:lnTo>
                    <a:pt x="430" y="6267"/>
                  </a:lnTo>
                  <a:lnTo>
                    <a:pt x="460" y="6306"/>
                  </a:lnTo>
                  <a:lnTo>
                    <a:pt x="349" y="6343"/>
                  </a:lnTo>
                  <a:lnTo>
                    <a:pt x="425" y="6378"/>
                  </a:lnTo>
                  <a:lnTo>
                    <a:pt x="460" y="6306"/>
                  </a:lnTo>
                  <a:lnTo>
                    <a:pt x="485" y="6378"/>
                  </a:lnTo>
                  <a:lnTo>
                    <a:pt x="533" y="6481"/>
                  </a:lnTo>
                  <a:lnTo>
                    <a:pt x="549" y="6507"/>
                  </a:lnTo>
                  <a:lnTo>
                    <a:pt x="587" y="6549"/>
                  </a:lnTo>
                  <a:lnTo>
                    <a:pt x="609" y="6564"/>
                  </a:lnTo>
                  <a:lnTo>
                    <a:pt x="628" y="6620"/>
                  </a:lnTo>
                  <a:lnTo>
                    <a:pt x="644" y="6650"/>
                  </a:lnTo>
                  <a:lnTo>
                    <a:pt x="704" y="6749"/>
                  </a:lnTo>
                  <a:lnTo>
                    <a:pt x="866" y="6950"/>
                  </a:lnTo>
                  <a:lnTo>
                    <a:pt x="893" y="6999"/>
                  </a:lnTo>
                  <a:lnTo>
                    <a:pt x="893" y="7004"/>
                  </a:lnTo>
                  <a:lnTo>
                    <a:pt x="894" y="7010"/>
                  </a:lnTo>
                  <a:lnTo>
                    <a:pt x="900" y="7022"/>
                  </a:lnTo>
                  <a:lnTo>
                    <a:pt x="903" y="7043"/>
                  </a:lnTo>
                  <a:lnTo>
                    <a:pt x="976" y="7008"/>
                  </a:lnTo>
                  <a:lnTo>
                    <a:pt x="1060" y="7061"/>
                  </a:lnTo>
                  <a:lnTo>
                    <a:pt x="1108" y="7073"/>
                  </a:lnTo>
                  <a:lnTo>
                    <a:pt x="1161" y="7080"/>
                  </a:lnTo>
                  <a:lnTo>
                    <a:pt x="1192" y="7100"/>
                  </a:lnTo>
                  <a:lnTo>
                    <a:pt x="1237" y="7139"/>
                  </a:lnTo>
                  <a:lnTo>
                    <a:pt x="1272" y="7191"/>
                  </a:lnTo>
                  <a:lnTo>
                    <a:pt x="1288" y="7197"/>
                  </a:lnTo>
                  <a:lnTo>
                    <a:pt x="1307" y="7200"/>
                  </a:lnTo>
                  <a:lnTo>
                    <a:pt x="1344" y="7199"/>
                  </a:lnTo>
                  <a:lnTo>
                    <a:pt x="1381" y="7183"/>
                  </a:lnTo>
                  <a:lnTo>
                    <a:pt x="1420" y="7153"/>
                  </a:lnTo>
                  <a:lnTo>
                    <a:pt x="1457" y="7191"/>
                  </a:lnTo>
                  <a:lnTo>
                    <a:pt x="1529" y="7153"/>
                  </a:lnTo>
                  <a:lnTo>
                    <a:pt x="1603" y="7191"/>
                  </a:lnTo>
                  <a:lnTo>
                    <a:pt x="1750" y="7043"/>
                  </a:lnTo>
                  <a:lnTo>
                    <a:pt x="1974" y="6860"/>
                  </a:lnTo>
                  <a:lnTo>
                    <a:pt x="2046" y="6602"/>
                  </a:lnTo>
                  <a:lnTo>
                    <a:pt x="2062" y="6608"/>
                  </a:lnTo>
                  <a:lnTo>
                    <a:pt x="2078" y="6608"/>
                  </a:lnTo>
                  <a:lnTo>
                    <a:pt x="2081" y="6609"/>
                  </a:lnTo>
                  <a:lnTo>
                    <a:pt x="2119" y="6608"/>
                  </a:lnTo>
                  <a:lnTo>
                    <a:pt x="2156" y="6592"/>
                  </a:lnTo>
                  <a:lnTo>
                    <a:pt x="2210" y="6553"/>
                  </a:lnTo>
                  <a:lnTo>
                    <a:pt x="2230" y="6551"/>
                  </a:lnTo>
                  <a:lnTo>
                    <a:pt x="2267" y="6553"/>
                  </a:lnTo>
                  <a:lnTo>
                    <a:pt x="2304" y="6571"/>
                  </a:lnTo>
                  <a:lnTo>
                    <a:pt x="2341" y="6602"/>
                  </a:lnTo>
                  <a:lnTo>
                    <a:pt x="2709" y="6749"/>
                  </a:lnTo>
                  <a:lnTo>
                    <a:pt x="2771" y="6701"/>
                  </a:lnTo>
                  <a:lnTo>
                    <a:pt x="2789" y="6692"/>
                  </a:lnTo>
                  <a:lnTo>
                    <a:pt x="2803" y="6683"/>
                  </a:lnTo>
                  <a:lnTo>
                    <a:pt x="2833" y="6675"/>
                  </a:lnTo>
                  <a:lnTo>
                    <a:pt x="2856" y="6675"/>
                  </a:lnTo>
                  <a:lnTo>
                    <a:pt x="2875" y="6683"/>
                  </a:lnTo>
                  <a:lnTo>
                    <a:pt x="2882" y="6692"/>
                  </a:lnTo>
                  <a:lnTo>
                    <a:pt x="2888" y="6701"/>
                  </a:lnTo>
                  <a:lnTo>
                    <a:pt x="2891" y="6715"/>
                  </a:lnTo>
                  <a:lnTo>
                    <a:pt x="2895" y="6749"/>
                  </a:lnTo>
                  <a:lnTo>
                    <a:pt x="2969" y="6675"/>
                  </a:lnTo>
                  <a:lnTo>
                    <a:pt x="3041" y="6749"/>
                  </a:lnTo>
                  <a:lnTo>
                    <a:pt x="3078" y="6675"/>
                  </a:lnTo>
                  <a:lnTo>
                    <a:pt x="3336" y="6895"/>
                  </a:lnTo>
                  <a:lnTo>
                    <a:pt x="3330" y="6930"/>
                  </a:lnTo>
                  <a:lnTo>
                    <a:pt x="3318" y="6967"/>
                  </a:lnTo>
                  <a:lnTo>
                    <a:pt x="3263" y="7043"/>
                  </a:lnTo>
                  <a:lnTo>
                    <a:pt x="3006" y="7486"/>
                  </a:lnTo>
                  <a:lnTo>
                    <a:pt x="2524" y="8112"/>
                  </a:lnTo>
                  <a:lnTo>
                    <a:pt x="2522" y="8112"/>
                  </a:lnTo>
                  <a:lnTo>
                    <a:pt x="2522" y="8128"/>
                  </a:lnTo>
                  <a:lnTo>
                    <a:pt x="2519" y="8142"/>
                  </a:lnTo>
                  <a:lnTo>
                    <a:pt x="2507" y="8167"/>
                  </a:lnTo>
                  <a:lnTo>
                    <a:pt x="2482" y="8179"/>
                  </a:lnTo>
                  <a:lnTo>
                    <a:pt x="2466" y="8183"/>
                  </a:lnTo>
                  <a:lnTo>
                    <a:pt x="2452" y="8183"/>
                  </a:lnTo>
                  <a:lnTo>
                    <a:pt x="2452" y="8186"/>
                  </a:lnTo>
                  <a:lnTo>
                    <a:pt x="2431" y="8190"/>
                  </a:lnTo>
                  <a:lnTo>
                    <a:pt x="2415" y="8204"/>
                  </a:lnTo>
                  <a:lnTo>
                    <a:pt x="2395" y="8227"/>
                  </a:lnTo>
                  <a:lnTo>
                    <a:pt x="2380" y="8260"/>
                  </a:lnTo>
                  <a:lnTo>
                    <a:pt x="2156" y="8629"/>
                  </a:lnTo>
                  <a:lnTo>
                    <a:pt x="2110" y="8631"/>
                  </a:lnTo>
                  <a:lnTo>
                    <a:pt x="2071" y="8643"/>
                  </a:lnTo>
                  <a:lnTo>
                    <a:pt x="2032" y="8664"/>
                  </a:lnTo>
                  <a:lnTo>
                    <a:pt x="1969" y="8726"/>
                  </a:lnTo>
                  <a:lnTo>
                    <a:pt x="1917" y="8825"/>
                  </a:lnTo>
                  <a:lnTo>
                    <a:pt x="1898" y="8887"/>
                  </a:lnTo>
                  <a:lnTo>
                    <a:pt x="1492" y="9331"/>
                  </a:lnTo>
                  <a:lnTo>
                    <a:pt x="1517" y="9350"/>
                  </a:lnTo>
                  <a:lnTo>
                    <a:pt x="1547" y="9368"/>
                  </a:lnTo>
                  <a:lnTo>
                    <a:pt x="1573" y="9373"/>
                  </a:lnTo>
                  <a:lnTo>
                    <a:pt x="1603" y="9373"/>
                  </a:lnTo>
                  <a:lnTo>
                    <a:pt x="1628" y="9366"/>
                  </a:lnTo>
                  <a:lnTo>
                    <a:pt x="1656" y="9349"/>
                  </a:lnTo>
                  <a:lnTo>
                    <a:pt x="1715" y="9292"/>
                  </a:lnTo>
                  <a:lnTo>
                    <a:pt x="1762" y="9268"/>
                  </a:lnTo>
                  <a:lnTo>
                    <a:pt x="1805" y="9236"/>
                  </a:lnTo>
                  <a:lnTo>
                    <a:pt x="1836" y="9195"/>
                  </a:lnTo>
                  <a:lnTo>
                    <a:pt x="1861" y="9146"/>
                  </a:lnTo>
                  <a:lnTo>
                    <a:pt x="1898" y="9183"/>
                  </a:lnTo>
                  <a:lnTo>
                    <a:pt x="2000" y="9116"/>
                  </a:lnTo>
                  <a:lnTo>
                    <a:pt x="2032" y="9089"/>
                  </a:lnTo>
                  <a:lnTo>
                    <a:pt x="2156" y="8998"/>
                  </a:lnTo>
                  <a:lnTo>
                    <a:pt x="2198" y="8929"/>
                  </a:lnTo>
                  <a:lnTo>
                    <a:pt x="2304" y="8811"/>
                  </a:lnTo>
                  <a:lnTo>
                    <a:pt x="2341" y="8777"/>
                  </a:lnTo>
                  <a:lnTo>
                    <a:pt x="2422" y="8638"/>
                  </a:lnTo>
                  <a:lnTo>
                    <a:pt x="2443" y="8574"/>
                  </a:lnTo>
                  <a:lnTo>
                    <a:pt x="2450" y="8546"/>
                  </a:lnTo>
                  <a:lnTo>
                    <a:pt x="2452" y="8518"/>
                  </a:lnTo>
                  <a:lnTo>
                    <a:pt x="2477" y="8516"/>
                  </a:lnTo>
                  <a:lnTo>
                    <a:pt x="2501" y="8511"/>
                  </a:lnTo>
                  <a:lnTo>
                    <a:pt x="2544" y="8490"/>
                  </a:lnTo>
                  <a:lnTo>
                    <a:pt x="2560" y="8472"/>
                  </a:lnTo>
                  <a:lnTo>
                    <a:pt x="2560" y="8467"/>
                  </a:lnTo>
                  <a:lnTo>
                    <a:pt x="2563" y="8467"/>
                  </a:lnTo>
                  <a:lnTo>
                    <a:pt x="2575" y="8454"/>
                  </a:lnTo>
                  <a:lnTo>
                    <a:pt x="2600" y="8409"/>
                  </a:lnTo>
                  <a:lnTo>
                    <a:pt x="2748" y="8260"/>
                  </a:lnTo>
                  <a:lnTo>
                    <a:pt x="3115" y="7818"/>
                  </a:lnTo>
                  <a:lnTo>
                    <a:pt x="3142" y="7816"/>
                  </a:lnTo>
                  <a:lnTo>
                    <a:pt x="3166" y="7809"/>
                  </a:lnTo>
                  <a:lnTo>
                    <a:pt x="3207" y="7788"/>
                  </a:lnTo>
                  <a:lnTo>
                    <a:pt x="3224" y="7772"/>
                  </a:lnTo>
                  <a:lnTo>
                    <a:pt x="3224" y="7765"/>
                  </a:lnTo>
                  <a:lnTo>
                    <a:pt x="3226" y="7765"/>
                  </a:lnTo>
                  <a:lnTo>
                    <a:pt x="3239" y="7752"/>
                  </a:lnTo>
                  <a:lnTo>
                    <a:pt x="3283" y="7669"/>
                  </a:lnTo>
                  <a:lnTo>
                    <a:pt x="3307" y="7632"/>
                  </a:lnTo>
                  <a:lnTo>
                    <a:pt x="3374" y="7558"/>
                  </a:lnTo>
                  <a:lnTo>
                    <a:pt x="3669" y="7338"/>
                  </a:lnTo>
                  <a:lnTo>
                    <a:pt x="3928" y="7117"/>
                  </a:lnTo>
                  <a:lnTo>
                    <a:pt x="3944" y="7116"/>
                  </a:lnTo>
                  <a:lnTo>
                    <a:pt x="3967" y="7109"/>
                  </a:lnTo>
                  <a:lnTo>
                    <a:pt x="4016" y="7089"/>
                  </a:lnTo>
                  <a:lnTo>
                    <a:pt x="4149" y="7008"/>
                  </a:lnTo>
                  <a:lnTo>
                    <a:pt x="4149" y="6996"/>
                  </a:lnTo>
                  <a:lnTo>
                    <a:pt x="4156" y="6967"/>
                  </a:lnTo>
                  <a:lnTo>
                    <a:pt x="4173" y="6930"/>
                  </a:lnTo>
                  <a:lnTo>
                    <a:pt x="4246" y="6823"/>
                  </a:lnTo>
                  <a:lnTo>
                    <a:pt x="4248" y="6784"/>
                  </a:lnTo>
                  <a:lnTo>
                    <a:pt x="4240" y="6765"/>
                  </a:lnTo>
                  <a:lnTo>
                    <a:pt x="4228" y="6747"/>
                  </a:lnTo>
                  <a:lnTo>
                    <a:pt x="4209" y="6729"/>
                  </a:lnTo>
                  <a:lnTo>
                    <a:pt x="4186" y="6712"/>
                  </a:lnTo>
                  <a:lnTo>
                    <a:pt x="3928" y="6269"/>
                  </a:lnTo>
                  <a:lnTo>
                    <a:pt x="3875" y="6274"/>
                  </a:lnTo>
                  <a:lnTo>
                    <a:pt x="3852" y="6269"/>
                  </a:lnTo>
                  <a:lnTo>
                    <a:pt x="3835" y="6258"/>
                  </a:lnTo>
                  <a:lnTo>
                    <a:pt x="3815" y="6239"/>
                  </a:lnTo>
                  <a:lnTo>
                    <a:pt x="3801" y="6218"/>
                  </a:lnTo>
                  <a:lnTo>
                    <a:pt x="3789" y="6190"/>
                  </a:lnTo>
                  <a:lnTo>
                    <a:pt x="3780" y="6158"/>
                  </a:lnTo>
                  <a:lnTo>
                    <a:pt x="3743" y="6168"/>
                  </a:lnTo>
                  <a:lnTo>
                    <a:pt x="3722" y="6168"/>
                  </a:lnTo>
                  <a:lnTo>
                    <a:pt x="3704" y="6167"/>
                  </a:lnTo>
                  <a:lnTo>
                    <a:pt x="3685" y="6160"/>
                  </a:lnTo>
                  <a:lnTo>
                    <a:pt x="3620" y="6110"/>
                  </a:lnTo>
                  <a:lnTo>
                    <a:pt x="3593" y="6098"/>
                  </a:lnTo>
                  <a:lnTo>
                    <a:pt x="3575" y="6094"/>
                  </a:lnTo>
                  <a:lnTo>
                    <a:pt x="3484" y="6086"/>
                  </a:lnTo>
                  <a:lnTo>
                    <a:pt x="3299" y="5973"/>
                  </a:lnTo>
                  <a:lnTo>
                    <a:pt x="3277" y="5971"/>
                  </a:lnTo>
                  <a:lnTo>
                    <a:pt x="3205" y="5955"/>
                  </a:lnTo>
                  <a:lnTo>
                    <a:pt x="3078" y="5900"/>
                  </a:lnTo>
                  <a:lnTo>
                    <a:pt x="3066" y="5921"/>
                  </a:lnTo>
                  <a:lnTo>
                    <a:pt x="3064" y="5929"/>
                  </a:lnTo>
                  <a:lnTo>
                    <a:pt x="3055" y="5939"/>
                  </a:lnTo>
                  <a:lnTo>
                    <a:pt x="3052" y="5944"/>
                  </a:lnTo>
                  <a:lnTo>
                    <a:pt x="3050" y="5944"/>
                  </a:lnTo>
                  <a:lnTo>
                    <a:pt x="3050" y="5950"/>
                  </a:lnTo>
                  <a:lnTo>
                    <a:pt x="3027" y="5960"/>
                  </a:lnTo>
                  <a:lnTo>
                    <a:pt x="3015" y="5962"/>
                  </a:lnTo>
                  <a:lnTo>
                    <a:pt x="3004" y="5962"/>
                  </a:lnTo>
                  <a:lnTo>
                    <a:pt x="2986" y="5959"/>
                  </a:lnTo>
                  <a:lnTo>
                    <a:pt x="2974" y="5951"/>
                  </a:lnTo>
                  <a:lnTo>
                    <a:pt x="2972" y="5951"/>
                  </a:lnTo>
                  <a:lnTo>
                    <a:pt x="2918" y="5920"/>
                  </a:lnTo>
                  <a:lnTo>
                    <a:pt x="2858" y="5863"/>
                  </a:lnTo>
                  <a:lnTo>
                    <a:pt x="2849" y="5865"/>
                  </a:lnTo>
                  <a:lnTo>
                    <a:pt x="2838" y="5869"/>
                  </a:lnTo>
                  <a:lnTo>
                    <a:pt x="2810" y="5877"/>
                  </a:lnTo>
                  <a:lnTo>
                    <a:pt x="2766" y="5883"/>
                  </a:lnTo>
                  <a:lnTo>
                    <a:pt x="2752" y="5883"/>
                  </a:lnTo>
                  <a:lnTo>
                    <a:pt x="2709" y="5890"/>
                  </a:lnTo>
                  <a:lnTo>
                    <a:pt x="2355" y="5899"/>
                  </a:lnTo>
                  <a:lnTo>
                    <a:pt x="2341" y="5900"/>
                  </a:lnTo>
                  <a:lnTo>
                    <a:pt x="2231" y="5495"/>
                  </a:lnTo>
                  <a:lnTo>
                    <a:pt x="2268" y="5458"/>
                  </a:lnTo>
                  <a:lnTo>
                    <a:pt x="2385" y="5362"/>
                  </a:lnTo>
                  <a:lnTo>
                    <a:pt x="2415" y="5346"/>
                  </a:lnTo>
                  <a:lnTo>
                    <a:pt x="2477" y="5322"/>
                  </a:lnTo>
                  <a:lnTo>
                    <a:pt x="2489" y="5313"/>
                  </a:lnTo>
                  <a:lnTo>
                    <a:pt x="2501" y="5308"/>
                  </a:lnTo>
                  <a:lnTo>
                    <a:pt x="2524" y="5290"/>
                  </a:lnTo>
                  <a:lnTo>
                    <a:pt x="2552" y="5249"/>
                  </a:lnTo>
                  <a:lnTo>
                    <a:pt x="2563" y="5198"/>
                  </a:lnTo>
                  <a:lnTo>
                    <a:pt x="2581" y="5163"/>
                  </a:lnTo>
                  <a:lnTo>
                    <a:pt x="2637" y="5107"/>
                  </a:lnTo>
                  <a:lnTo>
                    <a:pt x="2672" y="5089"/>
                  </a:lnTo>
                  <a:lnTo>
                    <a:pt x="2706" y="5064"/>
                  </a:lnTo>
                  <a:lnTo>
                    <a:pt x="2711" y="5055"/>
                  </a:lnTo>
                  <a:lnTo>
                    <a:pt x="2720" y="5048"/>
                  </a:lnTo>
                  <a:lnTo>
                    <a:pt x="2738" y="5032"/>
                  </a:lnTo>
                  <a:lnTo>
                    <a:pt x="2761" y="4990"/>
                  </a:lnTo>
                  <a:lnTo>
                    <a:pt x="2784" y="4941"/>
                  </a:lnTo>
                  <a:lnTo>
                    <a:pt x="3336" y="4609"/>
                  </a:lnTo>
                  <a:lnTo>
                    <a:pt x="3447" y="4648"/>
                  </a:lnTo>
                  <a:lnTo>
                    <a:pt x="3523" y="4572"/>
                  </a:lnTo>
                  <a:lnTo>
                    <a:pt x="3595" y="4609"/>
                  </a:lnTo>
                  <a:lnTo>
                    <a:pt x="3669" y="4572"/>
                  </a:lnTo>
                  <a:lnTo>
                    <a:pt x="3704" y="4609"/>
                  </a:lnTo>
                  <a:lnTo>
                    <a:pt x="3789" y="4553"/>
                  </a:lnTo>
                  <a:lnTo>
                    <a:pt x="3889" y="4463"/>
                  </a:lnTo>
                  <a:lnTo>
                    <a:pt x="3902" y="4433"/>
                  </a:lnTo>
                  <a:lnTo>
                    <a:pt x="3911" y="4403"/>
                  </a:lnTo>
                  <a:lnTo>
                    <a:pt x="3911" y="4375"/>
                  </a:lnTo>
                  <a:lnTo>
                    <a:pt x="3907" y="4350"/>
                  </a:lnTo>
                  <a:lnTo>
                    <a:pt x="3893" y="4320"/>
                  </a:lnTo>
                  <a:lnTo>
                    <a:pt x="3847" y="4267"/>
                  </a:lnTo>
                  <a:lnTo>
                    <a:pt x="3815" y="4240"/>
                  </a:lnTo>
                  <a:lnTo>
                    <a:pt x="3595" y="4094"/>
                  </a:lnTo>
                  <a:lnTo>
                    <a:pt x="3574" y="4091"/>
                  </a:lnTo>
                  <a:lnTo>
                    <a:pt x="3519" y="4075"/>
                  </a:lnTo>
                  <a:lnTo>
                    <a:pt x="3447" y="4020"/>
                  </a:lnTo>
                  <a:lnTo>
                    <a:pt x="3336" y="4094"/>
                  </a:lnTo>
                  <a:lnTo>
                    <a:pt x="3332" y="4084"/>
                  </a:lnTo>
                  <a:lnTo>
                    <a:pt x="3327" y="4075"/>
                  </a:lnTo>
                  <a:lnTo>
                    <a:pt x="3314" y="4069"/>
                  </a:lnTo>
                  <a:lnTo>
                    <a:pt x="3276" y="4061"/>
                  </a:lnTo>
                  <a:lnTo>
                    <a:pt x="3189" y="4055"/>
                  </a:lnTo>
                  <a:lnTo>
                    <a:pt x="3177" y="4054"/>
                  </a:lnTo>
                  <a:lnTo>
                    <a:pt x="3165" y="4050"/>
                  </a:lnTo>
                  <a:lnTo>
                    <a:pt x="3150" y="4043"/>
                  </a:lnTo>
                  <a:lnTo>
                    <a:pt x="3149" y="4043"/>
                  </a:lnTo>
                  <a:lnTo>
                    <a:pt x="3133" y="4038"/>
                  </a:lnTo>
                  <a:lnTo>
                    <a:pt x="3041" y="3983"/>
                  </a:lnTo>
                  <a:lnTo>
                    <a:pt x="2969" y="4166"/>
                  </a:lnTo>
                  <a:lnTo>
                    <a:pt x="2969" y="4131"/>
                  </a:lnTo>
                  <a:lnTo>
                    <a:pt x="2956" y="4135"/>
                  </a:lnTo>
                  <a:lnTo>
                    <a:pt x="2942" y="4136"/>
                  </a:lnTo>
                  <a:lnTo>
                    <a:pt x="2935" y="4135"/>
                  </a:lnTo>
                  <a:lnTo>
                    <a:pt x="2928" y="4135"/>
                  </a:lnTo>
                  <a:lnTo>
                    <a:pt x="2912" y="4129"/>
                  </a:lnTo>
                  <a:lnTo>
                    <a:pt x="2821" y="4055"/>
                  </a:lnTo>
                  <a:lnTo>
                    <a:pt x="2798" y="4059"/>
                  </a:lnTo>
                  <a:lnTo>
                    <a:pt x="2741" y="4075"/>
                  </a:lnTo>
                  <a:lnTo>
                    <a:pt x="2709" y="4094"/>
                  </a:lnTo>
                  <a:lnTo>
                    <a:pt x="2637" y="4020"/>
                  </a:lnTo>
                  <a:lnTo>
                    <a:pt x="2524" y="4075"/>
                  </a:lnTo>
                  <a:lnTo>
                    <a:pt x="2440" y="4091"/>
                  </a:lnTo>
                  <a:lnTo>
                    <a:pt x="2394" y="4094"/>
                  </a:lnTo>
                  <a:lnTo>
                    <a:pt x="2346" y="4101"/>
                  </a:lnTo>
                  <a:lnTo>
                    <a:pt x="2291" y="4119"/>
                  </a:lnTo>
                  <a:lnTo>
                    <a:pt x="2194" y="4166"/>
                  </a:lnTo>
                  <a:lnTo>
                    <a:pt x="2182" y="4147"/>
                  </a:lnTo>
                  <a:lnTo>
                    <a:pt x="2170" y="4135"/>
                  </a:lnTo>
                  <a:lnTo>
                    <a:pt x="2154" y="4124"/>
                  </a:lnTo>
                  <a:lnTo>
                    <a:pt x="2117" y="4117"/>
                  </a:lnTo>
                  <a:lnTo>
                    <a:pt x="2071" y="4121"/>
                  </a:lnTo>
                  <a:lnTo>
                    <a:pt x="2046" y="4131"/>
                  </a:lnTo>
                  <a:lnTo>
                    <a:pt x="1861" y="4166"/>
                  </a:lnTo>
                  <a:lnTo>
                    <a:pt x="1715" y="3909"/>
                  </a:lnTo>
                  <a:lnTo>
                    <a:pt x="1641" y="3650"/>
                  </a:lnTo>
                  <a:lnTo>
                    <a:pt x="1678" y="3577"/>
                  </a:lnTo>
                  <a:lnTo>
                    <a:pt x="1641" y="3540"/>
                  </a:lnTo>
                  <a:lnTo>
                    <a:pt x="1678" y="3503"/>
                  </a:lnTo>
                  <a:lnTo>
                    <a:pt x="1641" y="3429"/>
                  </a:lnTo>
                  <a:lnTo>
                    <a:pt x="1641" y="3427"/>
                  </a:lnTo>
                  <a:lnTo>
                    <a:pt x="1655" y="3427"/>
                  </a:lnTo>
                  <a:lnTo>
                    <a:pt x="1669" y="3424"/>
                  </a:lnTo>
                  <a:lnTo>
                    <a:pt x="1674" y="3419"/>
                  </a:lnTo>
                  <a:lnTo>
                    <a:pt x="1674" y="3417"/>
                  </a:lnTo>
                  <a:lnTo>
                    <a:pt x="1679" y="3417"/>
                  </a:lnTo>
                  <a:lnTo>
                    <a:pt x="1681" y="3413"/>
                  </a:lnTo>
                  <a:lnTo>
                    <a:pt x="1686" y="3411"/>
                  </a:lnTo>
                  <a:lnTo>
                    <a:pt x="1688" y="3399"/>
                  </a:lnTo>
                  <a:lnTo>
                    <a:pt x="1688" y="3385"/>
                  </a:lnTo>
                  <a:lnTo>
                    <a:pt x="1685" y="3371"/>
                  </a:lnTo>
                  <a:lnTo>
                    <a:pt x="1678" y="3359"/>
                  </a:lnTo>
                  <a:lnTo>
                    <a:pt x="1678" y="3357"/>
                  </a:lnTo>
                  <a:lnTo>
                    <a:pt x="1679" y="3334"/>
                  </a:lnTo>
                  <a:lnTo>
                    <a:pt x="1697" y="3277"/>
                  </a:lnTo>
                  <a:lnTo>
                    <a:pt x="1715" y="3244"/>
                  </a:lnTo>
                  <a:lnTo>
                    <a:pt x="1688" y="3214"/>
                  </a:lnTo>
                  <a:lnTo>
                    <a:pt x="1644" y="3138"/>
                  </a:lnTo>
                  <a:lnTo>
                    <a:pt x="1616" y="3046"/>
                  </a:lnTo>
                  <a:lnTo>
                    <a:pt x="1603" y="2875"/>
                  </a:lnTo>
                  <a:lnTo>
                    <a:pt x="1566" y="2508"/>
                  </a:lnTo>
                  <a:lnTo>
                    <a:pt x="1577" y="2500"/>
                  </a:lnTo>
                  <a:lnTo>
                    <a:pt x="1589" y="2492"/>
                  </a:lnTo>
                  <a:lnTo>
                    <a:pt x="1600" y="2485"/>
                  </a:lnTo>
                  <a:lnTo>
                    <a:pt x="1605" y="2480"/>
                  </a:lnTo>
                  <a:lnTo>
                    <a:pt x="1605" y="2478"/>
                  </a:lnTo>
                  <a:lnTo>
                    <a:pt x="1611" y="2478"/>
                  </a:lnTo>
                  <a:lnTo>
                    <a:pt x="1618" y="2466"/>
                  </a:lnTo>
                  <a:lnTo>
                    <a:pt x="1626" y="2455"/>
                  </a:lnTo>
                  <a:lnTo>
                    <a:pt x="1632" y="2443"/>
                  </a:lnTo>
                  <a:lnTo>
                    <a:pt x="1641" y="2433"/>
                  </a:lnTo>
                  <a:lnTo>
                    <a:pt x="1642" y="2417"/>
                  </a:lnTo>
                  <a:lnTo>
                    <a:pt x="1646" y="2401"/>
                  </a:lnTo>
                  <a:lnTo>
                    <a:pt x="1646" y="2385"/>
                  </a:lnTo>
                  <a:lnTo>
                    <a:pt x="1649" y="2367"/>
                  </a:lnTo>
                  <a:lnTo>
                    <a:pt x="1646" y="2328"/>
                  </a:lnTo>
                  <a:lnTo>
                    <a:pt x="1641" y="2286"/>
                  </a:lnTo>
                  <a:lnTo>
                    <a:pt x="1715" y="2325"/>
                  </a:lnTo>
                  <a:lnTo>
                    <a:pt x="1715" y="2286"/>
                  </a:lnTo>
                  <a:lnTo>
                    <a:pt x="2120" y="2434"/>
                  </a:lnTo>
                  <a:lnTo>
                    <a:pt x="2304" y="2434"/>
                  </a:lnTo>
                  <a:lnTo>
                    <a:pt x="2341" y="2470"/>
                  </a:lnTo>
                  <a:lnTo>
                    <a:pt x="2422" y="2459"/>
                  </a:lnTo>
                  <a:lnTo>
                    <a:pt x="2524" y="2434"/>
                  </a:lnTo>
                  <a:lnTo>
                    <a:pt x="2637" y="2470"/>
                  </a:lnTo>
                  <a:lnTo>
                    <a:pt x="2709" y="2875"/>
                  </a:lnTo>
                  <a:lnTo>
                    <a:pt x="2895" y="2875"/>
                  </a:lnTo>
                  <a:lnTo>
                    <a:pt x="2912" y="2873"/>
                  </a:lnTo>
                  <a:lnTo>
                    <a:pt x="2965" y="2858"/>
                  </a:lnTo>
                  <a:lnTo>
                    <a:pt x="3041" y="2803"/>
                  </a:lnTo>
                  <a:lnTo>
                    <a:pt x="3078" y="2840"/>
                  </a:lnTo>
                  <a:lnTo>
                    <a:pt x="3097" y="2852"/>
                  </a:lnTo>
                  <a:lnTo>
                    <a:pt x="3119" y="2863"/>
                  </a:lnTo>
                  <a:lnTo>
                    <a:pt x="3161" y="2865"/>
                  </a:lnTo>
                  <a:lnTo>
                    <a:pt x="3210" y="2845"/>
                  </a:lnTo>
                  <a:lnTo>
                    <a:pt x="3263" y="2803"/>
                  </a:lnTo>
                  <a:lnTo>
                    <a:pt x="3281" y="2803"/>
                  </a:lnTo>
                  <a:lnTo>
                    <a:pt x="3344" y="2821"/>
                  </a:lnTo>
                  <a:lnTo>
                    <a:pt x="3447" y="2875"/>
                  </a:lnTo>
                  <a:lnTo>
                    <a:pt x="3447" y="2840"/>
                  </a:lnTo>
                  <a:lnTo>
                    <a:pt x="3374" y="2803"/>
                  </a:lnTo>
                  <a:lnTo>
                    <a:pt x="3503" y="2690"/>
                  </a:lnTo>
                  <a:lnTo>
                    <a:pt x="3558" y="2655"/>
                  </a:lnTo>
                  <a:lnTo>
                    <a:pt x="3570" y="2547"/>
                  </a:lnTo>
                  <a:lnTo>
                    <a:pt x="3561" y="2480"/>
                  </a:lnTo>
                  <a:lnTo>
                    <a:pt x="3553" y="2447"/>
                  </a:lnTo>
                  <a:lnTo>
                    <a:pt x="3530" y="2387"/>
                  </a:lnTo>
                  <a:lnTo>
                    <a:pt x="3491" y="2327"/>
                  </a:lnTo>
                  <a:close/>
                  <a:moveTo>
                    <a:pt x="2452" y="4683"/>
                  </a:moveTo>
                  <a:lnTo>
                    <a:pt x="2524" y="4648"/>
                  </a:lnTo>
                  <a:lnTo>
                    <a:pt x="2709" y="4794"/>
                  </a:lnTo>
                  <a:lnTo>
                    <a:pt x="2524" y="5089"/>
                  </a:lnTo>
                  <a:lnTo>
                    <a:pt x="2267" y="5311"/>
                  </a:lnTo>
                  <a:lnTo>
                    <a:pt x="2194" y="5235"/>
                  </a:lnTo>
                  <a:lnTo>
                    <a:pt x="2164" y="5246"/>
                  </a:lnTo>
                  <a:lnTo>
                    <a:pt x="2119" y="5288"/>
                  </a:lnTo>
                  <a:lnTo>
                    <a:pt x="2081" y="5353"/>
                  </a:lnTo>
                  <a:lnTo>
                    <a:pt x="2067" y="5394"/>
                  </a:lnTo>
                  <a:lnTo>
                    <a:pt x="2034" y="5535"/>
                  </a:lnTo>
                  <a:lnTo>
                    <a:pt x="2020" y="5565"/>
                  </a:lnTo>
                  <a:lnTo>
                    <a:pt x="2020" y="5570"/>
                  </a:lnTo>
                  <a:lnTo>
                    <a:pt x="2014" y="5574"/>
                  </a:lnTo>
                  <a:lnTo>
                    <a:pt x="2000" y="5600"/>
                  </a:lnTo>
                  <a:lnTo>
                    <a:pt x="1979" y="5623"/>
                  </a:lnTo>
                  <a:lnTo>
                    <a:pt x="1970" y="5625"/>
                  </a:lnTo>
                  <a:lnTo>
                    <a:pt x="1953" y="5637"/>
                  </a:lnTo>
                  <a:lnTo>
                    <a:pt x="1925" y="5646"/>
                  </a:lnTo>
                  <a:lnTo>
                    <a:pt x="1895" y="5646"/>
                  </a:lnTo>
                  <a:lnTo>
                    <a:pt x="1861" y="5643"/>
                  </a:lnTo>
                  <a:lnTo>
                    <a:pt x="1750" y="4683"/>
                  </a:lnTo>
                  <a:lnTo>
                    <a:pt x="2304" y="4648"/>
                  </a:lnTo>
                  <a:lnTo>
                    <a:pt x="2452" y="4683"/>
                  </a:lnTo>
                  <a:close/>
                </a:path>
              </a:pathLst>
            </a:custGeom>
            <a:solidFill>
              <a:srgbClr val="B50F0C"/>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B50F0C"/>
                </a:solidFill>
                <a:effectLst/>
                <a:uLnTx/>
                <a:uFillTx/>
                <a:latin typeface="Calibri" panose="020F0502020204030204"/>
                <a:ea typeface="宋体" panose="02010600030101010101" pitchFamily="2" charset="-122"/>
                <a:cs typeface="+mn-cs"/>
              </a:endParaRPr>
            </a:p>
          </p:txBody>
        </p:sp>
        <p:sp>
          <p:nvSpPr>
            <p:cNvPr id="18" name="Freeform 9"/>
            <p:cNvSpPr>
              <a:spLocks noEditPoints="1"/>
            </p:cNvSpPr>
            <p:nvPr/>
          </p:nvSpPr>
          <p:spPr bwMode="auto">
            <a:xfrm>
              <a:off x="4714876" y="961779"/>
              <a:ext cx="921543" cy="870195"/>
            </a:xfrm>
            <a:custGeom>
              <a:avLst/>
              <a:gdLst>
                <a:gd name="T0" fmla="*/ 3548 w 7407"/>
                <a:gd name="T1" fmla="*/ 860 h 7003"/>
                <a:gd name="T2" fmla="*/ 2761 w 7407"/>
                <a:gd name="T3" fmla="*/ 1036 h 7003"/>
                <a:gd name="T4" fmla="*/ 2972 w 7407"/>
                <a:gd name="T5" fmla="*/ 499 h 7003"/>
                <a:gd name="T6" fmla="*/ 2203 w 7407"/>
                <a:gd name="T7" fmla="*/ 431 h 7003"/>
                <a:gd name="T8" fmla="*/ 1290 w 7407"/>
                <a:gd name="T9" fmla="*/ 2393 h 7003"/>
                <a:gd name="T10" fmla="*/ 430 w 7407"/>
                <a:gd name="T11" fmla="*/ 3549 h 7003"/>
                <a:gd name="T12" fmla="*/ 0 w 7407"/>
                <a:gd name="T13" fmla="*/ 4141 h 7003"/>
                <a:gd name="T14" fmla="*/ 1880 w 7407"/>
                <a:gd name="T15" fmla="*/ 2210 h 7003"/>
                <a:gd name="T16" fmla="*/ 2794 w 7407"/>
                <a:gd name="T17" fmla="*/ 1425 h 7003"/>
                <a:gd name="T18" fmla="*/ 4008 w 7407"/>
                <a:gd name="T19" fmla="*/ 1120 h 7003"/>
                <a:gd name="T20" fmla="*/ 3022 w 7407"/>
                <a:gd name="T21" fmla="*/ 2922 h 7003"/>
                <a:gd name="T22" fmla="*/ 3300 w 7407"/>
                <a:gd name="T23" fmla="*/ 2192 h 7003"/>
                <a:gd name="T24" fmla="*/ 2533 w 7407"/>
                <a:gd name="T25" fmla="*/ 2208 h 7003"/>
                <a:gd name="T26" fmla="*/ 2285 w 7407"/>
                <a:gd name="T27" fmla="*/ 2625 h 7003"/>
                <a:gd name="T28" fmla="*/ 2526 w 7407"/>
                <a:gd name="T29" fmla="*/ 2823 h 7003"/>
                <a:gd name="T30" fmla="*/ 1533 w 7407"/>
                <a:gd name="T31" fmla="*/ 3895 h 7003"/>
                <a:gd name="T32" fmla="*/ 1697 w 7407"/>
                <a:gd name="T33" fmla="*/ 4038 h 7003"/>
                <a:gd name="T34" fmla="*/ 2430 w 7407"/>
                <a:gd name="T35" fmla="*/ 3924 h 7003"/>
                <a:gd name="T36" fmla="*/ 2108 w 7407"/>
                <a:gd name="T37" fmla="*/ 4344 h 7003"/>
                <a:gd name="T38" fmla="*/ 1548 w 7407"/>
                <a:gd name="T39" fmla="*/ 4719 h 7003"/>
                <a:gd name="T40" fmla="*/ 1530 w 7407"/>
                <a:gd name="T41" fmla="*/ 6046 h 7003"/>
                <a:gd name="T42" fmla="*/ 1277 w 7407"/>
                <a:gd name="T43" fmla="*/ 6481 h 7003"/>
                <a:gd name="T44" fmla="*/ 1746 w 7407"/>
                <a:gd name="T45" fmla="*/ 6438 h 7003"/>
                <a:gd name="T46" fmla="*/ 2244 w 7407"/>
                <a:gd name="T47" fmla="*/ 6269 h 7003"/>
                <a:gd name="T48" fmla="*/ 3708 w 7407"/>
                <a:gd name="T49" fmla="*/ 5323 h 7003"/>
                <a:gd name="T50" fmla="*/ 3046 w 7407"/>
                <a:gd name="T51" fmla="*/ 4807 h 7003"/>
                <a:gd name="T52" fmla="*/ 3647 w 7407"/>
                <a:gd name="T53" fmla="*/ 4072 h 7003"/>
                <a:gd name="T54" fmla="*/ 3829 w 7407"/>
                <a:gd name="T55" fmla="*/ 3627 h 7003"/>
                <a:gd name="T56" fmla="*/ 6114 w 7407"/>
                <a:gd name="T57" fmla="*/ 404 h 7003"/>
                <a:gd name="T58" fmla="*/ 5219 w 7407"/>
                <a:gd name="T59" fmla="*/ 503 h 7003"/>
                <a:gd name="T60" fmla="*/ 5190 w 7407"/>
                <a:gd name="T61" fmla="*/ 819 h 7003"/>
                <a:gd name="T62" fmla="*/ 5263 w 7407"/>
                <a:gd name="T63" fmla="*/ 1586 h 7003"/>
                <a:gd name="T64" fmla="*/ 4436 w 7407"/>
                <a:gd name="T65" fmla="*/ 2232 h 7003"/>
                <a:gd name="T66" fmla="*/ 4700 w 7407"/>
                <a:gd name="T67" fmla="*/ 2753 h 7003"/>
                <a:gd name="T68" fmla="*/ 4656 w 7407"/>
                <a:gd name="T69" fmla="*/ 3429 h 7003"/>
                <a:gd name="T70" fmla="*/ 4247 w 7407"/>
                <a:gd name="T71" fmla="*/ 3657 h 7003"/>
                <a:gd name="T72" fmla="*/ 4328 w 7407"/>
                <a:gd name="T73" fmla="*/ 4031 h 7003"/>
                <a:gd name="T74" fmla="*/ 4089 w 7407"/>
                <a:gd name="T75" fmla="*/ 5183 h 7003"/>
                <a:gd name="T76" fmla="*/ 4839 w 7407"/>
                <a:gd name="T77" fmla="*/ 4984 h 7003"/>
                <a:gd name="T78" fmla="*/ 5197 w 7407"/>
                <a:gd name="T79" fmla="*/ 4803 h 7003"/>
                <a:gd name="T80" fmla="*/ 4809 w 7407"/>
                <a:gd name="T81" fmla="*/ 6535 h 7003"/>
                <a:gd name="T82" fmla="*/ 4970 w 7407"/>
                <a:gd name="T83" fmla="*/ 6991 h 7003"/>
                <a:gd name="T84" fmla="*/ 5214 w 7407"/>
                <a:gd name="T85" fmla="*/ 6802 h 7003"/>
                <a:gd name="T86" fmla="*/ 5421 w 7407"/>
                <a:gd name="T87" fmla="*/ 6409 h 7003"/>
                <a:gd name="T88" fmla="*/ 5556 w 7407"/>
                <a:gd name="T89" fmla="*/ 3941 h 7003"/>
                <a:gd name="T90" fmla="*/ 6073 w 7407"/>
                <a:gd name="T91" fmla="*/ 3172 h 7003"/>
                <a:gd name="T92" fmla="*/ 6566 w 7407"/>
                <a:gd name="T93" fmla="*/ 2991 h 7003"/>
                <a:gd name="T94" fmla="*/ 6794 w 7407"/>
                <a:gd name="T95" fmla="*/ 2487 h 7003"/>
                <a:gd name="T96" fmla="*/ 5555 w 7407"/>
                <a:gd name="T97" fmla="*/ 2835 h 7003"/>
                <a:gd name="T98" fmla="*/ 5362 w 7407"/>
                <a:gd name="T99" fmla="*/ 2695 h 7003"/>
                <a:gd name="T100" fmla="*/ 6181 w 7407"/>
                <a:gd name="T101" fmla="*/ 818 h 7003"/>
                <a:gd name="T102" fmla="*/ 4826 w 7407"/>
                <a:gd name="T103" fmla="*/ 1736 h 7003"/>
                <a:gd name="T104" fmla="*/ 4690 w 7407"/>
                <a:gd name="T105" fmla="*/ 2405 h 7003"/>
                <a:gd name="T106" fmla="*/ 4732 w 7407"/>
                <a:gd name="T107" fmla="*/ 3537 h 7003"/>
                <a:gd name="T108" fmla="*/ 5187 w 7407"/>
                <a:gd name="T109" fmla="*/ 3737 h 7003"/>
                <a:gd name="T110" fmla="*/ 4915 w 7407"/>
                <a:gd name="T111" fmla="*/ 4098 h 7003"/>
                <a:gd name="T112" fmla="*/ 4704 w 7407"/>
                <a:gd name="T113" fmla="*/ 3549 h 7003"/>
                <a:gd name="T114" fmla="*/ 6146 w 7407"/>
                <a:gd name="T115" fmla="*/ 4120 h 7003"/>
                <a:gd name="T116" fmla="*/ 6235 w 7407"/>
                <a:gd name="T117" fmla="*/ 4786 h 7003"/>
                <a:gd name="T118" fmla="*/ 6296 w 7407"/>
                <a:gd name="T119" fmla="*/ 6249 h 7003"/>
                <a:gd name="T120" fmla="*/ 7407 w 7407"/>
                <a:gd name="T121" fmla="*/ 6154 h 7003"/>
                <a:gd name="T122" fmla="*/ 6558 w 7407"/>
                <a:gd name="T123" fmla="*/ 5646 h 7003"/>
                <a:gd name="T124" fmla="*/ 6729 w 7407"/>
                <a:gd name="T125" fmla="*/ 4283 h 7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07" h="7003">
                  <a:moveTo>
                    <a:pt x="3870" y="916"/>
                  </a:moveTo>
                  <a:lnTo>
                    <a:pt x="3861" y="908"/>
                  </a:lnTo>
                  <a:lnTo>
                    <a:pt x="3851" y="901"/>
                  </a:lnTo>
                  <a:lnTo>
                    <a:pt x="3837" y="896"/>
                  </a:lnTo>
                  <a:lnTo>
                    <a:pt x="3760" y="887"/>
                  </a:lnTo>
                  <a:lnTo>
                    <a:pt x="3735" y="887"/>
                  </a:lnTo>
                  <a:lnTo>
                    <a:pt x="3726" y="892"/>
                  </a:lnTo>
                  <a:lnTo>
                    <a:pt x="3717" y="895"/>
                  </a:lnTo>
                  <a:lnTo>
                    <a:pt x="3706" y="895"/>
                  </a:lnTo>
                  <a:lnTo>
                    <a:pt x="3694" y="894"/>
                  </a:lnTo>
                  <a:lnTo>
                    <a:pt x="3679" y="890"/>
                  </a:lnTo>
                  <a:lnTo>
                    <a:pt x="3627" y="860"/>
                  </a:lnTo>
                  <a:lnTo>
                    <a:pt x="3602" y="916"/>
                  </a:lnTo>
                  <a:lnTo>
                    <a:pt x="3593" y="913"/>
                  </a:lnTo>
                  <a:lnTo>
                    <a:pt x="3586" y="910"/>
                  </a:lnTo>
                  <a:lnTo>
                    <a:pt x="3575" y="901"/>
                  </a:lnTo>
                  <a:lnTo>
                    <a:pt x="3559" y="883"/>
                  </a:lnTo>
                  <a:lnTo>
                    <a:pt x="3548" y="860"/>
                  </a:lnTo>
                  <a:lnTo>
                    <a:pt x="3516" y="854"/>
                  </a:lnTo>
                  <a:lnTo>
                    <a:pt x="3489" y="853"/>
                  </a:lnTo>
                  <a:lnTo>
                    <a:pt x="3455" y="856"/>
                  </a:lnTo>
                  <a:lnTo>
                    <a:pt x="3432" y="868"/>
                  </a:lnTo>
                  <a:lnTo>
                    <a:pt x="3417" y="886"/>
                  </a:lnTo>
                  <a:lnTo>
                    <a:pt x="3414" y="916"/>
                  </a:lnTo>
                  <a:lnTo>
                    <a:pt x="3399" y="908"/>
                  </a:lnTo>
                  <a:lnTo>
                    <a:pt x="3364" y="904"/>
                  </a:lnTo>
                  <a:lnTo>
                    <a:pt x="3323" y="910"/>
                  </a:lnTo>
                  <a:lnTo>
                    <a:pt x="3275" y="927"/>
                  </a:lnTo>
                  <a:lnTo>
                    <a:pt x="3251" y="941"/>
                  </a:lnTo>
                  <a:lnTo>
                    <a:pt x="3183" y="961"/>
                  </a:lnTo>
                  <a:lnTo>
                    <a:pt x="3090" y="968"/>
                  </a:lnTo>
                  <a:lnTo>
                    <a:pt x="2821" y="1048"/>
                  </a:lnTo>
                  <a:lnTo>
                    <a:pt x="2796" y="1051"/>
                  </a:lnTo>
                  <a:lnTo>
                    <a:pt x="2776" y="1047"/>
                  </a:lnTo>
                  <a:lnTo>
                    <a:pt x="2767" y="1043"/>
                  </a:lnTo>
                  <a:lnTo>
                    <a:pt x="2761" y="1036"/>
                  </a:lnTo>
                  <a:lnTo>
                    <a:pt x="2749" y="1009"/>
                  </a:lnTo>
                  <a:lnTo>
                    <a:pt x="2748" y="997"/>
                  </a:lnTo>
                  <a:lnTo>
                    <a:pt x="2751" y="950"/>
                  </a:lnTo>
                  <a:lnTo>
                    <a:pt x="2760" y="909"/>
                  </a:lnTo>
                  <a:lnTo>
                    <a:pt x="2767" y="887"/>
                  </a:lnTo>
                  <a:lnTo>
                    <a:pt x="2803" y="868"/>
                  </a:lnTo>
                  <a:lnTo>
                    <a:pt x="2834" y="840"/>
                  </a:lnTo>
                  <a:lnTo>
                    <a:pt x="2846" y="819"/>
                  </a:lnTo>
                  <a:lnTo>
                    <a:pt x="2848" y="814"/>
                  </a:lnTo>
                  <a:lnTo>
                    <a:pt x="2857" y="800"/>
                  </a:lnTo>
                  <a:lnTo>
                    <a:pt x="2875" y="752"/>
                  </a:lnTo>
                  <a:lnTo>
                    <a:pt x="2887" y="732"/>
                  </a:lnTo>
                  <a:lnTo>
                    <a:pt x="2983" y="620"/>
                  </a:lnTo>
                  <a:lnTo>
                    <a:pt x="2983" y="606"/>
                  </a:lnTo>
                  <a:lnTo>
                    <a:pt x="2985" y="593"/>
                  </a:lnTo>
                  <a:lnTo>
                    <a:pt x="2981" y="540"/>
                  </a:lnTo>
                  <a:lnTo>
                    <a:pt x="2977" y="513"/>
                  </a:lnTo>
                  <a:lnTo>
                    <a:pt x="2972" y="499"/>
                  </a:lnTo>
                  <a:lnTo>
                    <a:pt x="2972" y="496"/>
                  </a:lnTo>
                  <a:lnTo>
                    <a:pt x="2969" y="481"/>
                  </a:lnTo>
                  <a:lnTo>
                    <a:pt x="2919" y="346"/>
                  </a:lnTo>
                  <a:lnTo>
                    <a:pt x="2901" y="310"/>
                  </a:lnTo>
                  <a:lnTo>
                    <a:pt x="2742" y="55"/>
                  </a:lnTo>
                  <a:lnTo>
                    <a:pt x="2659" y="55"/>
                  </a:lnTo>
                  <a:lnTo>
                    <a:pt x="2580" y="0"/>
                  </a:lnTo>
                  <a:lnTo>
                    <a:pt x="2345" y="3"/>
                  </a:lnTo>
                  <a:lnTo>
                    <a:pt x="2187" y="19"/>
                  </a:lnTo>
                  <a:lnTo>
                    <a:pt x="2113" y="41"/>
                  </a:lnTo>
                  <a:lnTo>
                    <a:pt x="2102" y="48"/>
                  </a:lnTo>
                  <a:lnTo>
                    <a:pt x="2095" y="55"/>
                  </a:lnTo>
                  <a:lnTo>
                    <a:pt x="2124" y="138"/>
                  </a:lnTo>
                  <a:lnTo>
                    <a:pt x="2155" y="202"/>
                  </a:lnTo>
                  <a:lnTo>
                    <a:pt x="2191" y="244"/>
                  </a:lnTo>
                  <a:lnTo>
                    <a:pt x="2209" y="259"/>
                  </a:lnTo>
                  <a:lnTo>
                    <a:pt x="2230" y="269"/>
                  </a:lnTo>
                  <a:lnTo>
                    <a:pt x="2203" y="431"/>
                  </a:lnTo>
                  <a:lnTo>
                    <a:pt x="2208" y="444"/>
                  </a:lnTo>
                  <a:lnTo>
                    <a:pt x="2210" y="458"/>
                  </a:lnTo>
                  <a:lnTo>
                    <a:pt x="2209" y="490"/>
                  </a:lnTo>
                  <a:lnTo>
                    <a:pt x="2204" y="507"/>
                  </a:lnTo>
                  <a:lnTo>
                    <a:pt x="2163" y="593"/>
                  </a:lnTo>
                  <a:lnTo>
                    <a:pt x="2155" y="625"/>
                  </a:lnTo>
                  <a:lnTo>
                    <a:pt x="2150" y="700"/>
                  </a:lnTo>
                  <a:lnTo>
                    <a:pt x="2015" y="941"/>
                  </a:lnTo>
                  <a:lnTo>
                    <a:pt x="1934" y="1211"/>
                  </a:lnTo>
                  <a:lnTo>
                    <a:pt x="1800" y="1425"/>
                  </a:lnTo>
                  <a:lnTo>
                    <a:pt x="1799" y="1439"/>
                  </a:lnTo>
                  <a:lnTo>
                    <a:pt x="1795" y="1457"/>
                  </a:lnTo>
                  <a:lnTo>
                    <a:pt x="1780" y="1499"/>
                  </a:lnTo>
                  <a:lnTo>
                    <a:pt x="1613" y="1829"/>
                  </a:lnTo>
                  <a:lnTo>
                    <a:pt x="1604" y="1840"/>
                  </a:lnTo>
                  <a:lnTo>
                    <a:pt x="1595" y="1857"/>
                  </a:lnTo>
                  <a:lnTo>
                    <a:pt x="1505" y="1989"/>
                  </a:lnTo>
                  <a:lnTo>
                    <a:pt x="1290" y="2393"/>
                  </a:lnTo>
                  <a:lnTo>
                    <a:pt x="1129" y="2581"/>
                  </a:lnTo>
                  <a:lnTo>
                    <a:pt x="994" y="2823"/>
                  </a:lnTo>
                  <a:lnTo>
                    <a:pt x="778" y="3093"/>
                  </a:lnTo>
                  <a:lnTo>
                    <a:pt x="777" y="3093"/>
                  </a:lnTo>
                  <a:lnTo>
                    <a:pt x="777" y="3103"/>
                  </a:lnTo>
                  <a:lnTo>
                    <a:pt x="774" y="3116"/>
                  </a:lnTo>
                  <a:lnTo>
                    <a:pt x="770" y="3120"/>
                  </a:lnTo>
                  <a:lnTo>
                    <a:pt x="769" y="3126"/>
                  </a:lnTo>
                  <a:lnTo>
                    <a:pt x="764" y="3138"/>
                  </a:lnTo>
                  <a:lnTo>
                    <a:pt x="746" y="3156"/>
                  </a:lnTo>
                  <a:lnTo>
                    <a:pt x="737" y="3161"/>
                  </a:lnTo>
                  <a:lnTo>
                    <a:pt x="736" y="3163"/>
                  </a:lnTo>
                  <a:lnTo>
                    <a:pt x="711" y="3186"/>
                  </a:lnTo>
                  <a:lnTo>
                    <a:pt x="703" y="3206"/>
                  </a:lnTo>
                  <a:lnTo>
                    <a:pt x="700" y="3228"/>
                  </a:lnTo>
                  <a:lnTo>
                    <a:pt x="698" y="3253"/>
                  </a:lnTo>
                  <a:lnTo>
                    <a:pt x="565" y="3414"/>
                  </a:lnTo>
                  <a:lnTo>
                    <a:pt x="430" y="3549"/>
                  </a:lnTo>
                  <a:lnTo>
                    <a:pt x="295" y="3791"/>
                  </a:lnTo>
                  <a:lnTo>
                    <a:pt x="279" y="3806"/>
                  </a:lnTo>
                  <a:lnTo>
                    <a:pt x="259" y="3843"/>
                  </a:lnTo>
                  <a:lnTo>
                    <a:pt x="241" y="3897"/>
                  </a:lnTo>
                  <a:lnTo>
                    <a:pt x="223" y="3930"/>
                  </a:lnTo>
                  <a:lnTo>
                    <a:pt x="216" y="3935"/>
                  </a:lnTo>
                  <a:lnTo>
                    <a:pt x="212" y="3941"/>
                  </a:lnTo>
                  <a:lnTo>
                    <a:pt x="199" y="3951"/>
                  </a:lnTo>
                  <a:lnTo>
                    <a:pt x="185" y="3955"/>
                  </a:lnTo>
                  <a:lnTo>
                    <a:pt x="170" y="3958"/>
                  </a:lnTo>
                  <a:lnTo>
                    <a:pt x="134" y="3953"/>
                  </a:lnTo>
                  <a:lnTo>
                    <a:pt x="86" y="3989"/>
                  </a:lnTo>
                  <a:lnTo>
                    <a:pt x="41" y="4039"/>
                  </a:lnTo>
                  <a:lnTo>
                    <a:pt x="34" y="4053"/>
                  </a:lnTo>
                  <a:lnTo>
                    <a:pt x="18" y="4074"/>
                  </a:lnTo>
                  <a:lnTo>
                    <a:pt x="8" y="4097"/>
                  </a:lnTo>
                  <a:lnTo>
                    <a:pt x="1" y="4119"/>
                  </a:lnTo>
                  <a:lnTo>
                    <a:pt x="0" y="4141"/>
                  </a:lnTo>
                  <a:lnTo>
                    <a:pt x="322" y="4060"/>
                  </a:lnTo>
                  <a:lnTo>
                    <a:pt x="644" y="3818"/>
                  </a:lnTo>
                  <a:lnTo>
                    <a:pt x="886" y="3522"/>
                  </a:lnTo>
                  <a:lnTo>
                    <a:pt x="1101" y="3388"/>
                  </a:lnTo>
                  <a:lnTo>
                    <a:pt x="1290" y="3172"/>
                  </a:lnTo>
                  <a:lnTo>
                    <a:pt x="1478" y="2905"/>
                  </a:lnTo>
                  <a:lnTo>
                    <a:pt x="1613" y="2608"/>
                  </a:lnTo>
                  <a:lnTo>
                    <a:pt x="1623" y="2599"/>
                  </a:lnTo>
                  <a:lnTo>
                    <a:pt x="1636" y="2592"/>
                  </a:lnTo>
                  <a:lnTo>
                    <a:pt x="1658" y="2573"/>
                  </a:lnTo>
                  <a:lnTo>
                    <a:pt x="1677" y="2551"/>
                  </a:lnTo>
                  <a:lnTo>
                    <a:pt x="1685" y="2538"/>
                  </a:lnTo>
                  <a:lnTo>
                    <a:pt x="1694" y="2528"/>
                  </a:lnTo>
                  <a:lnTo>
                    <a:pt x="1826" y="2258"/>
                  </a:lnTo>
                  <a:lnTo>
                    <a:pt x="1834" y="2255"/>
                  </a:lnTo>
                  <a:lnTo>
                    <a:pt x="1839" y="2250"/>
                  </a:lnTo>
                  <a:lnTo>
                    <a:pt x="1847" y="2245"/>
                  </a:lnTo>
                  <a:lnTo>
                    <a:pt x="1880" y="2210"/>
                  </a:lnTo>
                  <a:lnTo>
                    <a:pt x="1889" y="2198"/>
                  </a:lnTo>
                  <a:lnTo>
                    <a:pt x="1989" y="2070"/>
                  </a:lnTo>
                  <a:lnTo>
                    <a:pt x="2203" y="1748"/>
                  </a:lnTo>
                  <a:lnTo>
                    <a:pt x="2471" y="1425"/>
                  </a:lnTo>
                  <a:lnTo>
                    <a:pt x="2483" y="1424"/>
                  </a:lnTo>
                  <a:lnTo>
                    <a:pt x="2489" y="1422"/>
                  </a:lnTo>
                  <a:lnTo>
                    <a:pt x="2497" y="1422"/>
                  </a:lnTo>
                  <a:lnTo>
                    <a:pt x="2551" y="1409"/>
                  </a:lnTo>
                  <a:lnTo>
                    <a:pt x="2595" y="1391"/>
                  </a:lnTo>
                  <a:lnTo>
                    <a:pt x="2650" y="1376"/>
                  </a:lnTo>
                  <a:lnTo>
                    <a:pt x="2686" y="1379"/>
                  </a:lnTo>
                  <a:lnTo>
                    <a:pt x="2703" y="1382"/>
                  </a:lnTo>
                  <a:lnTo>
                    <a:pt x="2711" y="1385"/>
                  </a:lnTo>
                  <a:lnTo>
                    <a:pt x="2720" y="1391"/>
                  </a:lnTo>
                  <a:lnTo>
                    <a:pt x="2731" y="1406"/>
                  </a:lnTo>
                  <a:lnTo>
                    <a:pt x="2742" y="1425"/>
                  </a:lnTo>
                  <a:lnTo>
                    <a:pt x="2767" y="1399"/>
                  </a:lnTo>
                  <a:lnTo>
                    <a:pt x="2794" y="1425"/>
                  </a:lnTo>
                  <a:lnTo>
                    <a:pt x="2821" y="1399"/>
                  </a:lnTo>
                  <a:lnTo>
                    <a:pt x="3144" y="1399"/>
                  </a:lnTo>
                  <a:lnTo>
                    <a:pt x="3154" y="1391"/>
                  </a:lnTo>
                  <a:lnTo>
                    <a:pt x="3168" y="1385"/>
                  </a:lnTo>
                  <a:lnTo>
                    <a:pt x="3222" y="1368"/>
                  </a:lnTo>
                  <a:lnTo>
                    <a:pt x="3405" y="1348"/>
                  </a:lnTo>
                  <a:lnTo>
                    <a:pt x="3697" y="1346"/>
                  </a:lnTo>
                  <a:lnTo>
                    <a:pt x="3761" y="1340"/>
                  </a:lnTo>
                  <a:lnTo>
                    <a:pt x="3818" y="1326"/>
                  </a:lnTo>
                  <a:lnTo>
                    <a:pt x="3838" y="1316"/>
                  </a:lnTo>
                  <a:lnTo>
                    <a:pt x="3843" y="1316"/>
                  </a:lnTo>
                  <a:lnTo>
                    <a:pt x="3869" y="1304"/>
                  </a:lnTo>
                  <a:lnTo>
                    <a:pt x="3912" y="1272"/>
                  </a:lnTo>
                  <a:lnTo>
                    <a:pt x="3921" y="1262"/>
                  </a:lnTo>
                  <a:lnTo>
                    <a:pt x="3931" y="1253"/>
                  </a:lnTo>
                  <a:lnTo>
                    <a:pt x="3949" y="1232"/>
                  </a:lnTo>
                  <a:lnTo>
                    <a:pt x="3980" y="1186"/>
                  </a:lnTo>
                  <a:lnTo>
                    <a:pt x="4008" y="1120"/>
                  </a:lnTo>
                  <a:lnTo>
                    <a:pt x="4009" y="1111"/>
                  </a:lnTo>
                  <a:lnTo>
                    <a:pt x="4008" y="1105"/>
                  </a:lnTo>
                  <a:lnTo>
                    <a:pt x="4008" y="1101"/>
                  </a:lnTo>
                  <a:lnTo>
                    <a:pt x="4004" y="1088"/>
                  </a:lnTo>
                  <a:lnTo>
                    <a:pt x="3870" y="916"/>
                  </a:lnTo>
                  <a:close/>
                  <a:moveTo>
                    <a:pt x="3666" y="3145"/>
                  </a:moveTo>
                  <a:lnTo>
                    <a:pt x="3662" y="3144"/>
                  </a:lnTo>
                  <a:lnTo>
                    <a:pt x="3575" y="3066"/>
                  </a:lnTo>
                  <a:lnTo>
                    <a:pt x="3495" y="3031"/>
                  </a:lnTo>
                  <a:lnTo>
                    <a:pt x="3449" y="3018"/>
                  </a:lnTo>
                  <a:lnTo>
                    <a:pt x="3386" y="3012"/>
                  </a:lnTo>
                  <a:lnTo>
                    <a:pt x="3144" y="3012"/>
                  </a:lnTo>
                  <a:lnTo>
                    <a:pt x="3076" y="2991"/>
                  </a:lnTo>
                  <a:lnTo>
                    <a:pt x="3051" y="2974"/>
                  </a:lnTo>
                  <a:lnTo>
                    <a:pt x="3042" y="2965"/>
                  </a:lnTo>
                  <a:lnTo>
                    <a:pt x="3036" y="2958"/>
                  </a:lnTo>
                  <a:lnTo>
                    <a:pt x="3028" y="2945"/>
                  </a:lnTo>
                  <a:lnTo>
                    <a:pt x="3022" y="2922"/>
                  </a:lnTo>
                  <a:lnTo>
                    <a:pt x="3022" y="2893"/>
                  </a:lnTo>
                  <a:lnTo>
                    <a:pt x="3028" y="2865"/>
                  </a:lnTo>
                  <a:lnTo>
                    <a:pt x="3036" y="2850"/>
                  </a:lnTo>
                  <a:lnTo>
                    <a:pt x="3039" y="2803"/>
                  </a:lnTo>
                  <a:lnTo>
                    <a:pt x="3059" y="2740"/>
                  </a:lnTo>
                  <a:lnTo>
                    <a:pt x="3069" y="2722"/>
                  </a:lnTo>
                  <a:lnTo>
                    <a:pt x="3096" y="2688"/>
                  </a:lnTo>
                  <a:lnTo>
                    <a:pt x="3130" y="2655"/>
                  </a:lnTo>
                  <a:lnTo>
                    <a:pt x="3221" y="2601"/>
                  </a:lnTo>
                  <a:lnTo>
                    <a:pt x="3279" y="2581"/>
                  </a:lnTo>
                  <a:lnTo>
                    <a:pt x="3473" y="2471"/>
                  </a:lnTo>
                  <a:lnTo>
                    <a:pt x="3535" y="2417"/>
                  </a:lnTo>
                  <a:lnTo>
                    <a:pt x="3575" y="2366"/>
                  </a:lnTo>
                  <a:lnTo>
                    <a:pt x="3391" y="2213"/>
                  </a:lnTo>
                  <a:lnTo>
                    <a:pt x="3369" y="2200"/>
                  </a:lnTo>
                  <a:lnTo>
                    <a:pt x="3347" y="2192"/>
                  </a:lnTo>
                  <a:lnTo>
                    <a:pt x="3325" y="2191"/>
                  </a:lnTo>
                  <a:lnTo>
                    <a:pt x="3300" y="2192"/>
                  </a:lnTo>
                  <a:lnTo>
                    <a:pt x="3262" y="2205"/>
                  </a:lnTo>
                  <a:lnTo>
                    <a:pt x="3249" y="2213"/>
                  </a:lnTo>
                  <a:lnTo>
                    <a:pt x="3225" y="2232"/>
                  </a:lnTo>
                  <a:lnTo>
                    <a:pt x="3010" y="2285"/>
                  </a:lnTo>
                  <a:lnTo>
                    <a:pt x="2994" y="2306"/>
                  </a:lnTo>
                  <a:lnTo>
                    <a:pt x="2985" y="2309"/>
                  </a:lnTo>
                  <a:lnTo>
                    <a:pt x="2983" y="2312"/>
                  </a:lnTo>
                  <a:lnTo>
                    <a:pt x="2977" y="2315"/>
                  </a:lnTo>
                  <a:lnTo>
                    <a:pt x="2972" y="2317"/>
                  </a:lnTo>
                  <a:lnTo>
                    <a:pt x="2964" y="2317"/>
                  </a:lnTo>
                  <a:lnTo>
                    <a:pt x="2959" y="2318"/>
                  </a:lnTo>
                  <a:lnTo>
                    <a:pt x="2945" y="2318"/>
                  </a:lnTo>
                  <a:lnTo>
                    <a:pt x="2914" y="2311"/>
                  </a:lnTo>
                  <a:lnTo>
                    <a:pt x="2837" y="2264"/>
                  </a:lnTo>
                  <a:lnTo>
                    <a:pt x="2742" y="2177"/>
                  </a:lnTo>
                  <a:lnTo>
                    <a:pt x="2689" y="2177"/>
                  </a:lnTo>
                  <a:lnTo>
                    <a:pt x="2600" y="2186"/>
                  </a:lnTo>
                  <a:lnTo>
                    <a:pt x="2533" y="2208"/>
                  </a:lnTo>
                  <a:lnTo>
                    <a:pt x="2507" y="2222"/>
                  </a:lnTo>
                  <a:lnTo>
                    <a:pt x="2487" y="2239"/>
                  </a:lnTo>
                  <a:lnTo>
                    <a:pt x="2471" y="2258"/>
                  </a:lnTo>
                  <a:lnTo>
                    <a:pt x="2483" y="2272"/>
                  </a:lnTo>
                  <a:lnTo>
                    <a:pt x="2504" y="2306"/>
                  </a:lnTo>
                  <a:lnTo>
                    <a:pt x="2513" y="2325"/>
                  </a:lnTo>
                  <a:lnTo>
                    <a:pt x="2524" y="2393"/>
                  </a:lnTo>
                  <a:lnTo>
                    <a:pt x="2526" y="2420"/>
                  </a:lnTo>
                  <a:lnTo>
                    <a:pt x="2524" y="2429"/>
                  </a:lnTo>
                  <a:lnTo>
                    <a:pt x="2522" y="2438"/>
                  </a:lnTo>
                  <a:lnTo>
                    <a:pt x="2511" y="2460"/>
                  </a:lnTo>
                  <a:lnTo>
                    <a:pt x="2465" y="2500"/>
                  </a:lnTo>
                  <a:lnTo>
                    <a:pt x="2284" y="2581"/>
                  </a:lnTo>
                  <a:lnTo>
                    <a:pt x="2284" y="2586"/>
                  </a:lnTo>
                  <a:lnTo>
                    <a:pt x="2285" y="2592"/>
                  </a:lnTo>
                  <a:lnTo>
                    <a:pt x="2286" y="2604"/>
                  </a:lnTo>
                  <a:lnTo>
                    <a:pt x="2285" y="2604"/>
                  </a:lnTo>
                  <a:lnTo>
                    <a:pt x="2285" y="2625"/>
                  </a:lnTo>
                  <a:lnTo>
                    <a:pt x="2281" y="2628"/>
                  </a:lnTo>
                  <a:lnTo>
                    <a:pt x="2280" y="2628"/>
                  </a:lnTo>
                  <a:lnTo>
                    <a:pt x="2280" y="2632"/>
                  </a:lnTo>
                  <a:lnTo>
                    <a:pt x="2277" y="2636"/>
                  </a:lnTo>
                  <a:lnTo>
                    <a:pt x="2276" y="2636"/>
                  </a:lnTo>
                  <a:lnTo>
                    <a:pt x="2276" y="2640"/>
                  </a:lnTo>
                  <a:lnTo>
                    <a:pt x="2263" y="2654"/>
                  </a:lnTo>
                  <a:lnTo>
                    <a:pt x="2246" y="2658"/>
                  </a:lnTo>
                  <a:lnTo>
                    <a:pt x="2243" y="2662"/>
                  </a:lnTo>
                  <a:lnTo>
                    <a:pt x="2218" y="2666"/>
                  </a:lnTo>
                  <a:lnTo>
                    <a:pt x="2209" y="2664"/>
                  </a:lnTo>
                  <a:lnTo>
                    <a:pt x="2150" y="2662"/>
                  </a:lnTo>
                  <a:lnTo>
                    <a:pt x="2311" y="2797"/>
                  </a:lnTo>
                  <a:lnTo>
                    <a:pt x="2330" y="2789"/>
                  </a:lnTo>
                  <a:lnTo>
                    <a:pt x="2376" y="2787"/>
                  </a:lnTo>
                  <a:lnTo>
                    <a:pt x="2430" y="2792"/>
                  </a:lnTo>
                  <a:lnTo>
                    <a:pt x="2461" y="2799"/>
                  </a:lnTo>
                  <a:lnTo>
                    <a:pt x="2526" y="2823"/>
                  </a:lnTo>
                  <a:lnTo>
                    <a:pt x="2607" y="3037"/>
                  </a:lnTo>
                  <a:lnTo>
                    <a:pt x="2607" y="3253"/>
                  </a:lnTo>
                  <a:lnTo>
                    <a:pt x="2587" y="3289"/>
                  </a:lnTo>
                  <a:lnTo>
                    <a:pt x="2558" y="3320"/>
                  </a:lnTo>
                  <a:lnTo>
                    <a:pt x="2538" y="3332"/>
                  </a:lnTo>
                  <a:lnTo>
                    <a:pt x="2532" y="3334"/>
                  </a:lnTo>
                  <a:lnTo>
                    <a:pt x="2519" y="3343"/>
                  </a:lnTo>
                  <a:lnTo>
                    <a:pt x="2471" y="3361"/>
                  </a:lnTo>
                  <a:lnTo>
                    <a:pt x="2432" y="3387"/>
                  </a:lnTo>
                  <a:lnTo>
                    <a:pt x="2338" y="3469"/>
                  </a:lnTo>
                  <a:lnTo>
                    <a:pt x="2069" y="3576"/>
                  </a:lnTo>
                  <a:lnTo>
                    <a:pt x="1907" y="3710"/>
                  </a:lnTo>
                  <a:lnTo>
                    <a:pt x="1892" y="3716"/>
                  </a:lnTo>
                  <a:lnTo>
                    <a:pt x="1746" y="3818"/>
                  </a:lnTo>
                  <a:lnTo>
                    <a:pt x="1645" y="3858"/>
                  </a:lnTo>
                  <a:lnTo>
                    <a:pt x="1578" y="3869"/>
                  </a:lnTo>
                  <a:lnTo>
                    <a:pt x="1559" y="3870"/>
                  </a:lnTo>
                  <a:lnTo>
                    <a:pt x="1533" y="3895"/>
                  </a:lnTo>
                  <a:lnTo>
                    <a:pt x="1506" y="3930"/>
                  </a:lnTo>
                  <a:lnTo>
                    <a:pt x="1497" y="3953"/>
                  </a:lnTo>
                  <a:lnTo>
                    <a:pt x="1494" y="3984"/>
                  </a:lnTo>
                  <a:lnTo>
                    <a:pt x="1501" y="4002"/>
                  </a:lnTo>
                  <a:lnTo>
                    <a:pt x="1505" y="4009"/>
                  </a:lnTo>
                  <a:lnTo>
                    <a:pt x="1512" y="4018"/>
                  </a:lnTo>
                  <a:lnTo>
                    <a:pt x="1548" y="4049"/>
                  </a:lnTo>
                  <a:lnTo>
                    <a:pt x="1569" y="4062"/>
                  </a:lnTo>
                  <a:lnTo>
                    <a:pt x="1587" y="4070"/>
                  </a:lnTo>
                  <a:lnTo>
                    <a:pt x="1605" y="4072"/>
                  </a:lnTo>
                  <a:lnTo>
                    <a:pt x="1620" y="4070"/>
                  </a:lnTo>
                  <a:lnTo>
                    <a:pt x="1623" y="4066"/>
                  </a:lnTo>
                  <a:lnTo>
                    <a:pt x="1623" y="4065"/>
                  </a:lnTo>
                  <a:lnTo>
                    <a:pt x="1628" y="4065"/>
                  </a:lnTo>
                  <a:lnTo>
                    <a:pt x="1637" y="4062"/>
                  </a:lnTo>
                  <a:lnTo>
                    <a:pt x="1665" y="4034"/>
                  </a:lnTo>
                  <a:lnTo>
                    <a:pt x="1694" y="4034"/>
                  </a:lnTo>
                  <a:lnTo>
                    <a:pt x="1697" y="4038"/>
                  </a:lnTo>
                  <a:lnTo>
                    <a:pt x="1704" y="4043"/>
                  </a:lnTo>
                  <a:lnTo>
                    <a:pt x="1706" y="4044"/>
                  </a:lnTo>
                  <a:lnTo>
                    <a:pt x="1708" y="4044"/>
                  </a:lnTo>
                  <a:lnTo>
                    <a:pt x="1712" y="4045"/>
                  </a:lnTo>
                  <a:lnTo>
                    <a:pt x="1712" y="4044"/>
                  </a:lnTo>
                  <a:lnTo>
                    <a:pt x="1713" y="4044"/>
                  </a:lnTo>
                  <a:lnTo>
                    <a:pt x="1715" y="4043"/>
                  </a:lnTo>
                  <a:lnTo>
                    <a:pt x="1715" y="4038"/>
                  </a:lnTo>
                  <a:lnTo>
                    <a:pt x="1717" y="4038"/>
                  </a:lnTo>
                  <a:lnTo>
                    <a:pt x="1717" y="4034"/>
                  </a:lnTo>
                  <a:lnTo>
                    <a:pt x="1719" y="4034"/>
                  </a:lnTo>
                  <a:lnTo>
                    <a:pt x="1989" y="4060"/>
                  </a:lnTo>
                  <a:lnTo>
                    <a:pt x="2311" y="3953"/>
                  </a:lnTo>
                  <a:lnTo>
                    <a:pt x="2330" y="3935"/>
                  </a:lnTo>
                  <a:lnTo>
                    <a:pt x="2353" y="3922"/>
                  </a:lnTo>
                  <a:lnTo>
                    <a:pt x="2376" y="3917"/>
                  </a:lnTo>
                  <a:lnTo>
                    <a:pt x="2403" y="3918"/>
                  </a:lnTo>
                  <a:lnTo>
                    <a:pt x="2430" y="3924"/>
                  </a:lnTo>
                  <a:lnTo>
                    <a:pt x="2461" y="3936"/>
                  </a:lnTo>
                  <a:lnTo>
                    <a:pt x="2526" y="3978"/>
                  </a:lnTo>
                  <a:lnTo>
                    <a:pt x="2532" y="4038"/>
                  </a:lnTo>
                  <a:lnTo>
                    <a:pt x="2531" y="4049"/>
                  </a:lnTo>
                  <a:lnTo>
                    <a:pt x="2531" y="4063"/>
                  </a:lnTo>
                  <a:lnTo>
                    <a:pt x="2528" y="4074"/>
                  </a:lnTo>
                  <a:lnTo>
                    <a:pt x="2526" y="4087"/>
                  </a:lnTo>
                  <a:lnTo>
                    <a:pt x="2520" y="4094"/>
                  </a:lnTo>
                  <a:lnTo>
                    <a:pt x="2515" y="4103"/>
                  </a:lnTo>
                  <a:lnTo>
                    <a:pt x="2509" y="4111"/>
                  </a:lnTo>
                  <a:lnTo>
                    <a:pt x="2505" y="4120"/>
                  </a:lnTo>
                  <a:lnTo>
                    <a:pt x="2496" y="4124"/>
                  </a:lnTo>
                  <a:lnTo>
                    <a:pt x="2488" y="4130"/>
                  </a:lnTo>
                  <a:lnTo>
                    <a:pt x="2479" y="4135"/>
                  </a:lnTo>
                  <a:lnTo>
                    <a:pt x="2471" y="4141"/>
                  </a:lnTo>
                  <a:lnTo>
                    <a:pt x="2123" y="4330"/>
                  </a:lnTo>
                  <a:lnTo>
                    <a:pt x="2113" y="4340"/>
                  </a:lnTo>
                  <a:lnTo>
                    <a:pt x="2108" y="4344"/>
                  </a:lnTo>
                  <a:lnTo>
                    <a:pt x="2102" y="4350"/>
                  </a:lnTo>
                  <a:lnTo>
                    <a:pt x="2075" y="4368"/>
                  </a:lnTo>
                  <a:lnTo>
                    <a:pt x="2065" y="4368"/>
                  </a:lnTo>
                  <a:lnTo>
                    <a:pt x="2065" y="4369"/>
                  </a:lnTo>
                  <a:lnTo>
                    <a:pt x="2056" y="4373"/>
                  </a:lnTo>
                  <a:lnTo>
                    <a:pt x="2045" y="4373"/>
                  </a:lnTo>
                  <a:lnTo>
                    <a:pt x="2045" y="4375"/>
                  </a:lnTo>
                  <a:lnTo>
                    <a:pt x="2036" y="4377"/>
                  </a:lnTo>
                  <a:lnTo>
                    <a:pt x="1989" y="4382"/>
                  </a:lnTo>
                  <a:lnTo>
                    <a:pt x="1951" y="4408"/>
                  </a:lnTo>
                  <a:lnTo>
                    <a:pt x="1897" y="4462"/>
                  </a:lnTo>
                  <a:lnTo>
                    <a:pt x="1881" y="4490"/>
                  </a:lnTo>
                  <a:lnTo>
                    <a:pt x="1816" y="4516"/>
                  </a:lnTo>
                  <a:lnTo>
                    <a:pt x="1665" y="4597"/>
                  </a:lnTo>
                  <a:lnTo>
                    <a:pt x="1618" y="4634"/>
                  </a:lnTo>
                  <a:lnTo>
                    <a:pt x="1571" y="4684"/>
                  </a:lnTo>
                  <a:lnTo>
                    <a:pt x="1564" y="4697"/>
                  </a:lnTo>
                  <a:lnTo>
                    <a:pt x="1548" y="4719"/>
                  </a:lnTo>
                  <a:lnTo>
                    <a:pt x="1538" y="4742"/>
                  </a:lnTo>
                  <a:lnTo>
                    <a:pt x="1533" y="4763"/>
                  </a:lnTo>
                  <a:lnTo>
                    <a:pt x="1530" y="4786"/>
                  </a:lnTo>
                  <a:lnTo>
                    <a:pt x="1592" y="4825"/>
                  </a:lnTo>
                  <a:lnTo>
                    <a:pt x="1627" y="4835"/>
                  </a:lnTo>
                  <a:lnTo>
                    <a:pt x="1665" y="4839"/>
                  </a:lnTo>
                  <a:lnTo>
                    <a:pt x="1686" y="4853"/>
                  </a:lnTo>
                  <a:lnTo>
                    <a:pt x="1712" y="4866"/>
                  </a:lnTo>
                  <a:lnTo>
                    <a:pt x="1771" y="4882"/>
                  </a:lnTo>
                  <a:lnTo>
                    <a:pt x="1804" y="4888"/>
                  </a:lnTo>
                  <a:lnTo>
                    <a:pt x="1926" y="4886"/>
                  </a:lnTo>
                  <a:lnTo>
                    <a:pt x="2133" y="4844"/>
                  </a:lnTo>
                  <a:lnTo>
                    <a:pt x="2390" y="4759"/>
                  </a:lnTo>
                  <a:lnTo>
                    <a:pt x="2471" y="4839"/>
                  </a:lnTo>
                  <a:lnTo>
                    <a:pt x="2365" y="5161"/>
                  </a:lnTo>
                  <a:lnTo>
                    <a:pt x="2150" y="5403"/>
                  </a:lnTo>
                  <a:lnTo>
                    <a:pt x="1561" y="6019"/>
                  </a:lnTo>
                  <a:lnTo>
                    <a:pt x="1530" y="6046"/>
                  </a:lnTo>
                  <a:lnTo>
                    <a:pt x="1451" y="6101"/>
                  </a:lnTo>
                  <a:lnTo>
                    <a:pt x="1172" y="6224"/>
                  </a:lnTo>
                  <a:lnTo>
                    <a:pt x="1141" y="6240"/>
                  </a:lnTo>
                  <a:lnTo>
                    <a:pt x="1116" y="6261"/>
                  </a:lnTo>
                  <a:lnTo>
                    <a:pt x="1100" y="6283"/>
                  </a:lnTo>
                  <a:lnTo>
                    <a:pt x="1089" y="6306"/>
                  </a:lnTo>
                  <a:lnTo>
                    <a:pt x="1087" y="6335"/>
                  </a:lnTo>
                  <a:lnTo>
                    <a:pt x="1089" y="6364"/>
                  </a:lnTo>
                  <a:lnTo>
                    <a:pt x="1101" y="6398"/>
                  </a:lnTo>
                  <a:lnTo>
                    <a:pt x="1151" y="6442"/>
                  </a:lnTo>
                  <a:lnTo>
                    <a:pt x="1197" y="6468"/>
                  </a:lnTo>
                  <a:lnTo>
                    <a:pt x="1201" y="6472"/>
                  </a:lnTo>
                  <a:lnTo>
                    <a:pt x="1223" y="6479"/>
                  </a:lnTo>
                  <a:lnTo>
                    <a:pt x="1227" y="6479"/>
                  </a:lnTo>
                  <a:lnTo>
                    <a:pt x="1245" y="6483"/>
                  </a:lnTo>
                  <a:lnTo>
                    <a:pt x="1267" y="6482"/>
                  </a:lnTo>
                  <a:lnTo>
                    <a:pt x="1267" y="6481"/>
                  </a:lnTo>
                  <a:lnTo>
                    <a:pt x="1277" y="6481"/>
                  </a:lnTo>
                  <a:lnTo>
                    <a:pt x="1290" y="6479"/>
                  </a:lnTo>
                  <a:lnTo>
                    <a:pt x="1309" y="6496"/>
                  </a:lnTo>
                  <a:lnTo>
                    <a:pt x="1331" y="6509"/>
                  </a:lnTo>
                  <a:lnTo>
                    <a:pt x="1352" y="6518"/>
                  </a:lnTo>
                  <a:lnTo>
                    <a:pt x="1376" y="6524"/>
                  </a:lnTo>
                  <a:lnTo>
                    <a:pt x="1425" y="6523"/>
                  </a:lnTo>
                  <a:lnTo>
                    <a:pt x="1478" y="6506"/>
                  </a:lnTo>
                  <a:lnTo>
                    <a:pt x="1502" y="6492"/>
                  </a:lnTo>
                  <a:lnTo>
                    <a:pt x="1570" y="6472"/>
                  </a:lnTo>
                  <a:lnTo>
                    <a:pt x="1588" y="6468"/>
                  </a:lnTo>
                  <a:lnTo>
                    <a:pt x="1623" y="6472"/>
                  </a:lnTo>
                  <a:lnTo>
                    <a:pt x="1638" y="6479"/>
                  </a:lnTo>
                  <a:lnTo>
                    <a:pt x="1652" y="6465"/>
                  </a:lnTo>
                  <a:lnTo>
                    <a:pt x="1672" y="6458"/>
                  </a:lnTo>
                  <a:lnTo>
                    <a:pt x="1694" y="6454"/>
                  </a:lnTo>
                  <a:lnTo>
                    <a:pt x="1719" y="6451"/>
                  </a:lnTo>
                  <a:lnTo>
                    <a:pt x="1724" y="6450"/>
                  </a:lnTo>
                  <a:lnTo>
                    <a:pt x="1746" y="6438"/>
                  </a:lnTo>
                  <a:lnTo>
                    <a:pt x="1773" y="6398"/>
                  </a:lnTo>
                  <a:lnTo>
                    <a:pt x="1826" y="6451"/>
                  </a:lnTo>
                  <a:lnTo>
                    <a:pt x="1840" y="6450"/>
                  </a:lnTo>
                  <a:lnTo>
                    <a:pt x="1856" y="6446"/>
                  </a:lnTo>
                  <a:lnTo>
                    <a:pt x="1888" y="6431"/>
                  </a:lnTo>
                  <a:lnTo>
                    <a:pt x="1961" y="6371"/>
                  </a:lnTo>
                  <a:lnTo>
                    <a:pt x="1989" y="6398"/>
                  </a:lnTo>
                  <a:lnTo>
                    <a:pt x="2003" y="6373"/>
                  </a:lnTo>
                  <a:lnTo>
                    <a:pt x="2027" y="6350"/>
                  </a:lnTo>
                  <a:lnTo>
                    <a:pt x="2041" y="6339"/>
                  </a:lnTo>
                  <a:lnTo>
                    <a:pt x="2095" y="6319"/>
                  </a:lnTo>
                  <a:lnTo>
                    <a:pt x="2120" y="6314"/>
                  </a:lnTo>
                  <a:lnTo>
                    <a:pt x="2149" y="6305"/>
                  </a:lnTo>
                  <a:lnTo>
                    <a:pt x="2203" y="6263"/>
                  </a:lnTo>
                  <a:lnTo>
                    <a:pt x="2221" y="6269"/>
                  </a:lnTo>
                  <a:lnTo>
                    <a:pt x="2235" y="6269"/>
                  </a:lnTo>
                  <a:lnTo>
                    <a:pt x="2241" y="6270"/>
                  </a:lnTo>
                  <a:lnTo>
                    <a:pt x="2244" y="6269"/>
                  </a:lnTo>
                  <a:lnTo>
                    <a:pt x="2258" y="6269"/>
                  </a:lnTo>
                  <a:lnTo>
                    <a:pt x="2276" y="6263"/>
                  </a:lnTo>
                  <a:lnTo>
                    <a:pt x="2298" y="6247"/>
                  </a:lnTo>
                  <a:lnTo>
                    <a:pt x="2307" y="6243"/>
                  </a:lnTo>
                  <a:lnTo>
                    <a:pt x="2338" y="6211"/>
                  </a:lnTo>
                  <a:lnTo>
                    <a:pt x="2365" y="6195"/>
                  </a:lnTo>
                  <a:lnTo>
                    <a:pt x="2471" y="6155"/>
                  </a:lnTo>
                  <a:lnTo>
                    <a:pt x="2794" y="5942"/>
                  </a:lnTo>
                  <a:lnTo>
                    <a:pt x="2807" y="5946"/>
                  </a:lnTo>
                  <a:lnTo>
                    <a:pt x="2821" y="5948"/>
                  </a:lnTo>
                  <a:lnTo>
                    <a:pt x="2853" y="5946"/>
                  </a:lnTo>
                  <a:lnTo>
                    <a:pt x="2870" y="5942"/>
                  </a:lnTo>
                  <a:lnTo>
                    <a:pt x="2929" y="5915"/>
                  </a:lnTo>
                  <a:lnTo>
                    <a:pt x="2988" y="5907"/>
                  </a:lnTo>
                  <a:lnTo>
                    <a:pt x="3063" y="5887"/>
                  </a:lnTo>
                  <a:lnTo>
                    <a:pt x="3332" y="5726"/>
                  </a:lnTo>
                  <a:lnTo>
                    <a:pt x="3627" y="5591"/>
                  </a:lnTo>
                  <a:lnTo>
                    <a:pt x="3708" y="5323"/>
                  </a:lnTo>
                  <a:lnTo>
                    <a:pt x="3694" y="5293"/>
                  </a:lnTo>
                  <a:lnTo>
                    <a:pt x="3684" y="5275"/>
                  </a:lnTo>
                  <a:lnTo>
                    <a:pt x="3638" y="5218"/>
                  </a:lnTo>
                  <a:lnTo>
                    <a:pt x="3567" y="5149"/>
                  </a:lnTo>
                  <a:lnTo>
                    <a:pt x="3306" y="4947"/>
                  </a:lnTo>
                  <a:lnTo>
                    <a:pt x="3279" y="4974"/>
                  </a:lnTo>
                  <a:lnTo>
                    <a:pt x="3251" y="4947"/>
                  </a:lnTo>
                  <a:lnTo>
                    <a:pt x="3197" y="4953"/>
                  </a:lnTo>
                  <a:lnTo>
                    <a:pt x="3170" y="4960"/>
                  </a:lnTo>
                  <a:lnTo>
                    <a:pt x="3144" y="4974"/>
                  </a:lnTo>
                  <a:lnTo>
                    <a:pt x="2983" y="4839"/>
                  </a:lnTo>
                  <a:lnTo>
                    <a:pt x="2983" y="4837"/>
                  </a:lnTo>
                  <a:lnTo>
                    <a:pt x="2994" y="4837"/>
                  </a:lnTo>
                  <a:lnTo>
                    <a:pt x="3005" y="4835"/>
                  </a:lnTo>
                  <a:lnTo>
                    <a:pt x="3010" y="4831"/>
                  </a:lnTo>
                  <a:lnTo>
                    <a:pt x="3017" y="4830"/>
                  </a:lnTo>
                  <a:lnTo>
                    <a:pt x="3028" y="4825"/>
                  </a:lnTo>
                  <a:lnTo>
                    <a:pt x="3046" y="4807"/>
                  </a:lnTo>
                  <a:lnTo>
                    <a:pt x="3051" y="4798"/>
                  </a:lnTo>
                  <a:lnTo>
                    <a:pt x="3054" y="4796"/>
                  </a:lnTo>
                  <a:lnTo>
                    <a:pt x="3063" y="4786"/>
                  </a:lnTo>
                  <a:lnTo>
                    <a:pt x="3066" y="4772"/>
                  </a:lnTo>
                  <a:lnTo>
                    <a:pt x="3077" y="4764"/>
                  </a:lnTo>
                  <a:lnTo>
                    <a:pt x="3094" y="4760"/>
                  </a:lnTo>
                  <a:lnTo>
                    <a:pt x="3118" y="4759"/>
                  </a:lnTo>
                  <a:lnTo>
                    <a:pt x="3602" y="4222"/>
                  </a:lnTo>
                  <a:lnTo>
                    <a:pt x="3594" y="4206"/>
                  </a:lnTo>
                  <a:lnTo>
                    <a:pt x="3593" y="4195"/>
                  </a:lnTo>
                  <a:lnTo>
                    <a:pt x="3594" y="4166"/>
                  </a:lnTo>
                  <a:lnTo>
                    <a:pt x="3604" y="4139"/>
                  </a:lnTo>
                  <a:lnTo>
                    <a:pt x="3627" y="4114"/>
                  </a:lnTo>
                  <a:lnTo>
                    <a:pt x="3633" y="4105"/>
                  </a:lnTo>
                  <a:lnTo>
                    <a:pt x="3638" y="4096"/>
                  </a:lnTo>
                  <a:lnTo>
                    <a:pt x="3640" y="4089"/>
                  </a:lnTo>
                  <a:lnTo>
                    <a:pt x="3643" y="4085"/>
                  </a:lnTo>
                  <a:lnTo>
                    <a:pt x="3647" y="4072"/>
                  </a:lnTo>
                  <a:lnTo>
                    <a:pt x="3654" y="4005"/>
                  </a:lnTo>
                  <a:lnTo>
                    <a:pt x="3708" y="3964"/>
                  </a:lnTo>
                  <a:lnTo>
                    <a:pt x="3762" y="3897"/>
                  </a:lnTo>
                  <a:lnTo>
                    <a:pt x="3735" y="3870"/>
                  </a:lnTo>
                  <a:lnTo>
                    <a:pt x="3746" y="3861"/>
                  </a:lnTo>
                  <a:lnTo>
                    <a:pt x="3751" y="3855"/>
                  </a:lnTo>
                  <a:lnTo>
                    <a:pt x="3756" y="3851"/>
                  </a:lnTo>
                  <a:lnTo>
                    <a:pt x="3760" y="3843"/>
                  </a:lnTo>
                  <a:lnTo>
                    <a:pt x="3764" y="3837"/>
                  </a:lnTo>
                  <a:lnTo>
                    <a:pt x="3764" y="3833"/>
                  </a:lnTo>
                  <a:lnTo>
                    <a:pt x="3769" y="3824"/>
                  </a:lnTo>
                  <a:lnTo>
                    <a:pt x="3769" y="3813"/>
                  </a:lnTo>
                  <a:lnTo>
                    <a:pt x="3770" y="3804"/>
                  </a:lnTo>
                  <a:lnTo>
                    <a:pt x="3770" y="3784"/>
                  </a:lnTo>
                  <a:lnTo>
                    <a:pt x="3762" y="3737"/>
                  </a:lnTo>
                  <a:lnTo>
                    <a:pt x="3813" y="3675"/>
                  </a:lnTo>
                  <a:lnTo>
                    <a:pt x="3824" y="3649"/>
                  </a:lnTo>
                  <a:lnTo>
                    <a:pt x="3829" y="3627"/>
                  </a:lnTo>
                  <a:lnTo>
                    <a:pt x="3828" y="3617"/>
                  </a:lnTo>
                  <a:lnTo>
                    <a:pt x="3824" y="3608"/>
                  </a:lnTo>
                  <a:lnTo>
                    <a:pt x="3813" y="3594"/>
                  </a:lnTo>
                  <a:lnTo>
                    <a:pt x="3792" y="3584"/>
                  </a:lnTo>
                  <a:lnTo>
                    <a:pt x="3778" y="3580"/>
                  </a:lnTo>
                  <a:lnTo>
                    <a:pt x="3753" y="3575"/>
                  </a:lnTo>
                  <a:lnTo>
                    <a:pt x="3746" y="3575"/>
                  </a:lnTo>
                  <a:lnTo>
                    <a:pt x="3688" y="3563"/>
                  </a:lnTo>
                  <a:lnTo>
                    <a:pt x="3612" y="3535"/>
                  </a:lnTo>
                  <a:lnTo>
                    <a:pt x="3607" y="3534"/>
                  </a:lnTo>
                  <a:lnTo>
                    <a:pt x="3575" y="3522"/>
                  </a:lnTo>
                  <a:lnTo>
                    <a:pt x="3708" y="3172"/>
                  </a:lnTo>
                  <a:lnTo>
                    <a:pt x="3666" y="3145"/>
                  </a:lnTo>
                  <a:close/>
                  <a:moveTo>
                    <a:pt x="6280" y="457"/>
                  </a:moveTo>
                  <a:lnTo>
                    <a:pt x="6262" y="457"/>
                  </a:lnTo>
                  <a:lnTo>
                    <a:pt x="6188" y="422"/>
                  </a:lnTo>
                  <a:lnTo>
                    <a:pt x="6148" y="410"/>
                  </a:lnTo>
                  <a:lnTo>
                    <a:pt x="6114" y="404"/>
                  </a:lnTo>
                  <a:lnTo>
                    <a:pt x="6100" y="404"/>
                  </a:lnTo>
                  <a:lnTo>
                    <a:pt x="6091" y="403"/>
                  </a:lnTo>
                  <a:lnTo>
                    <a:pt x="6083" y="403"/>
                  </a:lnTo>
                  <a:lnTo>
                    <a:pt x="6074" y="401"/>
                  </a:lnTo>
                  <a:lnTo>
                    <a:pt x="6068" y="401"/>
                  </a:lnTo>
                  <a:lnTo>
                    <a:pt x="5912" y="377"/>
                  </a:lnTo>
                  <a:lnTo>
                    <a:pt x="5752" y="377"/>
                  </a:lnTo>
                  <a:lnTo>
                    <a:pt x="5723" y="356"/>
                  </a:lnTo>
                  <a:lnTo>
                    <a:pt x="5695" y="343"/>
                  </a:lnTo>
                  <a:lnTo>
                    <a:pt x="5666" y="334"/>
                  </a:lnTo>
                  <a:lnTo>
                    <a:pt x="5605" y="328"/>
                  </a:lnTo>
                  <a:lnTo>
                    <a:pt x="5574" y="331"/>
                  </a:lnTo>
                  <a:lnTo>
                    <a:pt x="5524" y="343"/>
                  </a:lnTo>
                  <a:lnTo>
                    <a:pt x="5268" y="457"/>
                  </a:lnTo>
                  <a:lnTo>
                    <a:pt x="5255" y="468"/>
                  </a:lnTo>
                  <a:lnTo>
                    <a:pt x="5245" y="480"/>
                  </a:lnTo>
                  <a:lnTo>
                    <a:pt x="5242" y="480"/>
                  </a:lnTo>
                  <a:lnTo>
                    <a:pt x="5219" y="503"/>
                  </a:lnTo>
                  <a:lnTo>
                    <a:pt x="5160" y="538"/>
                  </a:lnTo>
                  <a:lnTo>
                    <a:pt x="5124" y="548"/>
                  </a:lnTo>
                  <a:lnTo>
                    <a:pt x="5114" y="548"/>
                  </a:lnTo>
                  <a:lnTo>
                    <a:pt x="5113" y="549"/>
                  </a:lnTo>
                  <a:lnTo>
                    <a:pt x="5086" y="557"/>
                  </a:lnTo>
                  <a:lnTo>
                    <a:pt x="5043" y="562"/>
                  </a:lnTo>
                  <a:lnTo>
                    <a:pt x="5021" y="562"/>
                  </a:lnTo>
                  <a:lnTo>
                    <a:pt x="5020" y="563"/>
                  </a:lnTo>
                  <a:lnTo>
                    <a:pt x="4675" y="592"/>
                  </a:lnTo>
                  <a:lnTo>
                    <a:pt x="4891" y="860"/>
                  </a:lnTo>
                  <a:lnTo>
                    <a:pt x="5083" y="849"/>
                  </a:lnTo>
                  <a:lnTo>
                    <a:pt x="5084" y="847"/>
                  </a:lnTo>
                  <a:lnTo>
                    <a:pt x="5105" y="847"/>
                  </a:lnTo>
                  <a:lnTo>
                    <a:pt x="5142" y="837"/>
                  </a:lnTo>
                  <a:lnTo>
                    <a:pt x="5159" y="832"/>
                  </a:lnTo>
                  <a:lnTo>
                    <a:pt x="5173" y="828"/>
                  </a:lnTo>
                  <a:lnTo>
                    <a:pt x="5186" y="823"/>
                  </a:lnTo>
                  <a:lnTo>
                    <a:pt x="5190" y="819"/>
                  </a:lnTo>
                  <a:lnTo>
                    <a:pt x="5196" y="818"/>
                  </a:lnTo>
                  <a:lnTo>
                    <a:pt x="5205" y="811"/>
                  </a:lnTo>
                  <a:lnTo>
                    <a:pt x="5214" y="808"/>
                  </a:lnTo>
                  <a:lnTo>
                    <a:pt x="5296" y="817"/>
                  </a:lnTo>
                  <a:lnTo>
                    <a:pt x="5389" y="851"/>
                  </a:lnTo>
                  <a:lnTo>
                    <a:pt x="5456" y="887"/>
                  </a:lnTo>
                  <a:lnTo>
                    <a:pt x="5473" y="967"/>
                  </a:lnTo>
                  <a:lnTo>
                    <a:pt x="5474" y="1048"/>
                  </a:lnTo>
                  <a:lnTo>
                    <a:pt x="5459" y="1129"/>
                  </a:lnTo>
                  <a:lnTo>
                    <a:pt x="5321" y="1480"/>
                  </a:lnTo>
                  <a:lnTo>
                    <a:pt x="5312" y="1510"/>
                  </a:lnTo>
                  <a:lnTo>
                    <a:pt x="5302" y="1533"/>
                  </a:lnTo>
                  <a:lnTo>
                    <a:pt x="5302" y="1537"/>
                  </a:lnTo>
                  <a:lnTo>
                    <a:pt x="5298" y="1539"/>
                  </a:lnTo>
                  <a:lnTo>
                    <a:pt x="5287" y="1560"/>
                  </a:lnTo>
                  <a:lnTo>
                    <a:pt x="5280" y="1569"/>
                  </a:lnTo>
                  <a:lnTo>
                    <a:pt x="5273" y="1579"/>
                  </a:lnTo>
                  <a:lnTo>
                    <a:pt x="5263" y="1586"/>
                  </a:lnTo>
                  <a:lnTo>
                    <a:pt x="5254" y="1593"/>
                  </a:lnTo>
                  <a:lnTo>
                    <a:pt x="5248" y="1595"/>
                  </a:lnTo>
                  <a:lnTo>
                    <a:pt x="5235" y="1604"/>
                  </a:lnTo>
                  <a:lnTo>
                    <a:pt x="5212" y="1610"/>
                  </a:lnTo>
                  <a:lnTo>
                    <a:pt x="5034" y="1627"/>
                  </a:lnTo>
                  <a:lnTo>
                    <a:pt x="4972" y="1641"/>
                  </a:lnTo>
                  <a:lnTo>
                    <a:pt x="4962" y="1641"/>
                  </a:lnTo>
                  <a:lnTo>
                    <a:pt x="4939" y="1643"/>
                  </a:lnTo>
                  <a:lnTo>
                    <a:pt x="4569" y="1776"/>
                  </a:lnTo>
                  <a:lnTo>
                    <a:pt x="4470" y="1885"/>
                  </a:lnTo>
                  <a:lnTo>
                    <a:pt x="4461" y="1902"/>
                  </a:lnTo>
                  <a:lnTo>
                    <a:pt x="4441" y="1930"/>
                  </a:lnTo>
                  <a:lnTo>
                    <a:pt x="4414" y="1988"/>
                  </a:lnTo>
                  <a:lnTo>
                    <a:pt x="4408" y="2016"/>
                  </a:lnTo>
                  <a:lnTo>
                    <a:pt x="4408" y="2065"/>
                  </a:lnTo>
                  <a:lnTo>
                    <a:pt x="4420" y="2183"/>
                  </a:lnTo>
                  <a:lnTo>
                    <a:pt x="4426" y="2210"/>
                  </a:lnTo>
                  <a:lnTo>
                    <a:pt x="4436" y="2232"/>
                  </a:lnTo>
                  <a:lnTo>
                    <a:pt x="4447" y="2248"/>
                  </a:lnTo>
                  <a:lnTo>
                    <a:pt x="4461" y="2258"/>
                  </a:lnTo>
                  <a:lnTo>
                    <a:pt x="4408" y="2312"/>
                  </a:lnTo>
                  <a:lnTo>
                    <a:pt x="4408" y="2324"/>
                  </a:lnTo>
                  <a:lnTo>
                    <a:pt x="4413" y="2345"/>
                  </a:lnTo>
                  <a:lnTo>
                    <a:pt x="4420" y="2358"/>
                  </a:lnTo>
                  <a:lnTo>
                    <a:pt x="4426" y="2367"/>
                  </a:lnTo>
                  <a:lnTo>
                    <a:pt x="4436" y="2376"/>
                  </a:lnTo>
                  <a:lnTo>
                    <a:pt x="4461" y="2393"/>
                  </a:lnTo>
                  <a:lnTo>
                    <a:pt x="4462" y="2417"/>
                  </a:lnTo>
                  <a:lnTo>
                    <a:pt x="4468" y="2444"/>
                  </a:lnTo>
                  <a:lnTo>
                    <a:pt x="4479" y="2471"/>
                  </a:lnTo>
                  <a:lnTo>
                    <a:pt x="4512" y="2527"/>
                  </a:lnTo>
                  <a:lnTo>
                    <a:pt x="4562" y="2581"/>
                  </a:lnTo>
                  <a:lnTo>
                    <a:pt x="4627" y="2635"/>
                  </a:lnTo>
                  <a:lnTo>
                    <a:pt x="4673" y="2691"/>
                  </a:lnTo>
                  <a:lnTo>
                    <a:pt x="4690" y="2722"/>
                  </a:lnTo>
                  <a:lnTo>
                    <a:pt x="4700" y="2753"/>
                  </a:lnTo>
                  <a:lnTo>
                    <a:pt x="4706" y="2784"/>
                  </a:lnTo>
                  <a:lnTo>
                    <a:pt x="4704" y="2850"/>
                  </a:lnTo>
                  <a:lnTo>
                    <a:pt x="4715" y="2855"/>
                  </a:lnTo>
                  <a:lnTo>
                    <a:pt x="4729" y="2856"/>
                  </a:lnTo>
                  <a:lnTo>
                    <a:pt x="4741" y="2855"/>
                  </a:lnTo>
                  <a:lnTo>
                    <a:pt x="4756" y="2850"/>
                  </a:lnTo>
                  <a:lnTo>
                    <a:pt x="4783" y="2829"/>
                  </a:lnTo>
                  <a:lnTo>
                    <a:pt x="4810" y="2797"/>
                  </a:lnTo>
                  <a:lnTo>
                    <a:pt x="4825" y="2798"/>
                  </a:lnTo>
                  <a:lnTo>
                    <a:pt x="4866" y="2810"/>
                  </a:lnTo>
                  <a:lnTo>
                    <a:pt x="4891" y="2823"/>
                  </a:lnTo>
                  <a:lnTo>
                    <a:pt x="5133" y="2985"/>
                  </a:lnTo>
                  <a:lnTo>
                    <a:pt x="5125" y="2999"/>
                  </a:lnTo>
                  <a:lnTo>
                    <a:pt x="5116" y="3035"/>
                  </a:lnTo>
                  <a:lnTo>
                    <a:pt x="5107" y="3138"/>
                  </a:lnTo>
                  <a:lnTo>
                    <a:pt x="5107" y="3172"/>
                  </a:lnTo>
                  <a:lnTo>
                    <a:pt x="4675" y="3420"/>
                  </a:lnTo>
                  <a:lnTo>
                    <a:pt x="4656" y="3429"/>
                  </a:lnTo>
                  <a:lnTo>
                    <a:pt x="4610" y="3458"/>
                  </a:lnTo>
                  <a:lnTo>
                    <a:pt x="4594" y="3465"/>
                  </a:lnTo>
                  <a:lnTo>
                    <a:pt x="4582" y="3474"/>
                  </a:lnTo>
                  <a:lnTo>
                    <a:pt x="4570" y="3481"/>
                  </a:lnTo>
                  <a:lnTo>
                    <a:pt x="4561" y="3489"/>
                  </a:lnTo>
                  <a:lnTo>
                    <a:pt x="4551" y="3492"/>
                  </a:lnTo>
                  <a:lnTo>
                    <a:pt x="4529" y="3508"/>
                  </a:lnTo>
                  <a:lnTo>
                    <a:pt x="4522" y="3512"/>
                  </a:lnTo>
                  <a:lnTo>
                    <a:pt x="4515" y="3522"/>
                  </a:lnTo>
                  <a:lnTo>
                    <a:pt x="4031" y="3576"/>
                  </a:lnTo>
                  <a:lnTo>
                    <a:pt x="4039" y="3607"/>
                  </a:lnTo>
                  <a:lnTo>
                    <a:pt x="4045" y="3618"/>
                  </a:lnTo>
                  <a:lnTo>
                    <a:pt x="4062" y="3640"/>
                  </a:lnTo>
                  <a:lnTo>
                    <a:pt x="4072" y="3649"/>
                  </a:lnTo>
                  <a:lnTo>
                    <a:pt x="4098" y="3663"/>
                  </a:lnTo>
                  <a:lnTo>
                    <a:pt x="4126" y="3669"/>
                  </a:lnTo>
                  <a:lnTo>
                    <a:pt x="4161" y="3670"/>
                  </a:lnTo>
                  <a:lnTo>
                    <a:pt x="4247" y="3657"/>
                  </a:lnTo>
                  <a:lnTo>
                    <a:pt x="4292" y="3675"/>
                  </a:lnTo>
                  <a:lnTo>
                    <a:pt x="4310" y="3689"/>
                  </a:lnTo>
                  <a:lnTo>
                    <a:pt x="4327" y="3708"/>
                  </a:lnTo>
                  <a:lnTo>
                    <a:pt x="4337" y="3730"/>
                  </a:lnTo>
                  <a:lnTo>
                    <a:pt x="4346" y="3756"/>
                  </a:lnTo>
                  <a:lnTo>
                    <a:pt x="4354" y="3818"/>
                  </a:lnTo>
                  <a:lnTo>
                    <a:pt x="4353" y="3867"/>
                  </a:lnTo>
                  <a:lnTo>
                    <a:pt x="4351" y="3868"/>
                  </a:lnTo>
                  <a:lnTo>
                    <a:pt x="4349" y="3946"/>
                  </a:lnTo>
                  <a:lnTo>
                    <a:pt x="4346" y="3950"/>
                  </a:lnTo>
                  <a:lnTo>
                    <a:pt x="4346" y="3978"/>
                  </a:lnTo>
                  <a:lnTo>
                    <a:pt x="4344" y="3990"/>
                  </a:lnTo>
                  <a:lnTo>
                    <a:pt x="4342" y="3990"/>
                  </a:lnTo>
                  <a:lnTo>
                    <a:pt x="4342" y="4002"/>
                  </a:lnTo>
                  <a:lnTo>
                    <a:pt x="4339" y="4011"/>
                  </a:lnTo>
                  <a:lnTo>
                    <a:pt x="4337" y="4020"/>
                  </a:lnTo>
                  <a:lnTo>
                    <a:pt x="4332" y="4029"/>
                  </a:lnTo>
                  <a:lnTo>
                    <a:pt x="4328" y="4031"/>
                  </a:lnTo>
                  <a:lnTo>
                    <a:pt x="4327" y="4031"/>
                  </a:lnTo>
                  <a:lnTo>
                    <a:pt x="4330" y="4155"/>
                  </a:lnTo>
                  <a:lnTo>
                    <a:pt x="4313" y="4281"/>
                  </a:lnTo>
                  <a:lnTo>
                    <a:pt x="4250" y="4475"/>
                  </a:lnTo>
                  <a:lnTo>
                    <a:pt x="4219" y="4543"/>
                  </a:lnTo>
                  <a:lnTo>
                    <a:pt x="4219" y="4759"/>
                  </a:lnTo>
                  <a:lnTo>
                    <a:pt x="4192" y="4947"/>
                  </a:lnTo>
                  <a:lnTo>
                    <a:pt x="4178" y="4953"/>
                  </a:lnTo>
                  <a:lnTo>
                    <a:pt x="4157" y="4972"/>
                  </a:lnTo>
                  <a:lnTo>
                    <a:pt x="4144" y="4999"/>
                  </a:lnTo>
                  <a:lnTo>
                    <a:pt x="4139" y="5033"/>
                  </a:lnTo>
                  <a:lnTo>
                    <a:pt x="4139" y="5055"/>
                  </a:lnTo>
                  <a:lnTo>
                    <a:pt x="4138" y="5060"/>
                  </a:lnTo>
                  <a:lnTo>
                    <a:pt x="4125" y="5088"/>
                  </a:lnTo>
                  <a:lnTo>
                    <a:pt x="4116" y="5097"/>
                  </a:lnTo>
                  <a:lnTo>
                    <a:pt x="4084" y="5134"/>
                  </a:lnTo>
                  <a:lnTo>
                    <a:pt x="4085" y="5143"/>
                  </a:lnTo>
                  <a:lnTo>
                    <a:pt x="4089" y="5183"/>
                  </a:lnTo>
                  <a:lnTo>
                    <a:pt x="4076" y="5254"/>
                  </a:lnTo>
                  <a:lnTo>
                    <a:pt x="4004" y="5458"/>
                  </a:lnTo>
                  <a:lnTo>
                    <a:pt x="3991" y="5599"/>
                  </a:lnTo>
                  <a:lnTo>
                    <a:pt x="4007" y="5766"/>
                  </a:lnTo>
                  <a:lnTo>
                    <a:pt x="4026" y="5840"/>
                  </a:lnTo>
                  <a:lnTo>
                    <a:pt x="4040" y="5875"/>
                  </a:lnTo>
                  <a:lnTo>
                    <a:pt x="4092" y="5969"/>
                  </a:lnTo>
                  <a:lnTo>
                    <a:pt x="4166" y="6049"/>
                  </a:lnTo>
                  <a:lnTo>
                    <a:pt x="4569" y="5942"/>
                  </a:lnTo>
                  <a:lnTo>
                    <a:pt x="4675" y="5754"/>
                  </a:lnTo>
                  <a:lnTo>
                    <a:pt x="4704" y="5511"/>
                  </a:lnTo>
                  <a:lnTo>
                    <a:pt x="4690" y="5488"/>
                  </a:lnTo>
                  <a:lnTo>
                    <a:pt x="4682" y="5462"/>
                  </a:lnTo>
                  <a:lnTo>
                    <a:pt x="4675" y="5403"/>
                  </a:lnTo>
                  <a:lnTo>
                    <a:pt x="4690" y="5286"/>
                  </a:lnTo>
                  <a:lnTo>
                    <a:pt x="4704" y="5242"/>
                  </a:lnTo>
                  <a:lnTo>
                    <a:pt x="4837" y="5001"/>
                  </a:lnTo>
                  <a:lnTo>
                    <a:pt x="4839" y="4984"/>
                  </a:lnTo>
                  <a:lnTo>
                    <a:pt x="4850" y="4944"/>
                  </a:lnTo>
                  <a:lnTo>
                    <a:pt x="4873" y="4900"/>
                  </a:lnTo>
                  <a:lnTo>
                    <a:pt x="4876" y="4890"/>
                  </a:lnTo>
                  <a:lnTo>
                    <a:pt x="4877" y="4879"/>
                  </a:lnTo>
                  <a:lnTo>
                    <a:pt x="4873" y="4848"/>
                  </a:lnTo>
                  <a:lnTo>
                    <a:pt x="4870" y="4839"/>
                  </a:lnTo>
                  <a:lnTo>
                    <a:pt x="4868" y="4836"/>
                  </a:lnTo>
                  <a:lnTo>
                    <a:pt x="4868" y="4831"/>
                  </a:lnTo>
                  <a:lnTo>
                    <a:pt x="4864" y="4813"/>
                  </a:lnTo>
                  <a:lnTo>
                    <a:pt x="5026" y="4624"/>
                  </a:lnTo>
                  <a:lnTo>
                    <a:pt x="5160" y="4517"/>
                  </a:lnTo>
                  <a:lnTo>
                    <a:pt x="5161" y="4517"/>
                  </a:lnTo>
                  <a:lnTo>
                    <a:pt x="5164" y="4520"/>
                  </a:lnTo>
                  <a:lnTo>
                    <a:pt x="5170" y="4534"/>
                  </a:lnTo>
                  <a:lnTo>
                    <a:pt x="5179" y="4584"/>
                  </a:lnTo>
                  <a:lnTo>
                    <a:pt x="5187" y="4786"/>
                  </a:lnTo>
                  <a:lnTo>
                    <a:pt x="5192" y="4792"/>
                  </a:lnTo>
                  <a:lnTo>
                    <a:pt x="5197" y="4803"/>
                  </a:lnTo>
                  <a:lnTo>
                    <a:pt x="5209" y="4832"/>
                  </a:lnTo>
                  <a:lnTo>
                    <a:pt x="5227" y="4925"/>
                  </a:lnTo>
                  <a:lnTo>
                    <a:pt x="5240" y="5242"/>
                  </a:lnTo>
                  <a:lnTo>
                    <a:pt x="5218" y="5377"/>
                  </a:lnTo>
                  <a:lnTo>
                    <a:pt x="5213" y="5443"/>
                  </a:lnTo>
                  <a:lnTo>
                    <a:pt x="5201" y="5496"/>
                  </a:lnTo>
                  <a:lnTo>
                    <a:pt x="5160" y="5591"/>
                  </a:lnTo>
                  <a:lnTo>
                    <a:pt x="5107" y="6290"/>
                  </a:lnTo>
                  <a:lnTo>
                    <a:pt x="4864" y="6424"/>
                  </a:lnTo>
                  <a:lnTo>
                    <a:pt x="4861" y="6455"/>
                  </a:lnTo>
                  <a:lnTo>
                    <a:pt x="4857" y="6464"/>
                  </a:lnTo>
                  <a:lnTo>
                    <a:pt x="4857" y="6468"/>
                  </a:lnTo>
                  <a:lnTo>
                    <a:pt x="4852" y="6483"/>
                  </a:lnTo>
                  <a:lnTo>
                    <a:pt x="4840" y="6501"/>
                  </a:lnTo>
                  <a:lnTo>
                    <a:pt x="4837" y="6509"/>
                  </a:lnTo>
                  <a:lnTo>
                    <a:pt x="4831" y="6514"/>
                  </a:lnTo>
                  <a:lnTo>
                    <a:pt x="4817" y="6532"/>
                  </a:lnTo>
                  <a:lnTo>
                    <a:pt x="4809" y="6535"/>
                  </a:lnTo>
                  <a:lnTo>
                    <a:pt x="4790" y="6549"/>
                  </a:lnTo>
                  <a:lnTo>
                    <a:pt x="4781" y="6551"/>
                  </a:lnTo>
                  <a:lnTo>
                    <a:pt x="4778" y="6551"/>
                  </a:lnTo>
                  <a:lnTo>
                    <a:pt x="4773" y="6557"/>
                  </a:lnTo>
                  <a:lnTo>
                    <a:pt x="4758" y="6566"/>
                  </a:lnTo>
                  <a:lnTo>
                    <a:pt x="4749" y="6566"/>
                  </a:lnTo>
                  <a:lnTo>
                    <a:pt x="4747" y="6567"/>
                  </a:lnTo>
                  <a:lnTo>
                    <a:pt x="4675" y="6586"/>
                  </a:lnTo>
                  <a:lnTo>
                    <a:pt x="4354" y="6559"/>
                  </a:lnTo>
                  <a:lnTo>
                    <a:pt x="4350" y="6566"/>
                  </a:lnTo>
                  <a:lnTo>
                    <a:pt x="4350" y="6576"/>
                  </a:lnTo>
                  <a:lnTo>
                    <a:pt x="4351" y="6589"/>
                  </a:lnTo>
                  <a:lnTo>
                    <a:pt x="4360" y="6620"/>
                  </a:lnTo>
                  <a:lnTo>
                    <a:pt x="4441" y="6770"/>
                  </a:lnTo>
                  <a:lnTo>
                    <a:pt x="4569" y="6963"/>
                  </a:lnTo>
                  <a:lnTo>
                    <a:pt x="4702" y="6991"/>
                  </a:lnTo>
                  <a:lnTo>
                    <a:pt x="4837" y="7003"/>
                  </a:lnTo>
                  <a:lnTo>
                    <a:pt x="4970" y="6991"/>
                  </a:lnTo>
                  <a:lnTo>
                    <a:pt x="5107" y="6963"/>
                  </a:lnTo>
                  <a:lnTo>
                    <a:pt x="5107" y="6962"/>
                  </a:lnTo>
                  <a:lnTo>
                    <a:pt x="5118" y="6962"/>
                  </a:lnTo>
                  <a:lnTo>
                    <a:pt x="5122" y="6959"/>
                  </a:lnTo>
                  <a:lnTo>
                    <a:pt x="5128" y="6957"/>
                  </a:lnTo>
                  <a:lnTo>
                    <a:pt x="5146" y="6942"/>
                  </a:lnTo>
                  <a:lnTo>
                    <a:pt x="5151" y="6930"/>
                  </a:lnTo>
                  <a:lnTo>
                    <a:pt x="5151" y="6926"/>
                  </a:lnTo>
                  <a:lnTo>
                    <a:pt x="5155" y="6915"/>
                  </a:lnTo>
                  <a:lnTo>
                    <a:pt x="5159" y="6900"/>
                  </a:lnTo>
                  <a:lnTo>
                    <a:pt x="5159" y="6886"/>
                  </a:lnTo>
                  <a:lnTo>
                    <a:pt x="5160" y="6883"/>
                  </a:lnTo>
                  <a:lnTo>
                    <a:pt x="5160" y="6873"/>
                  </a:lnTo>
                  <a:lnTo>
                    <a:pt x="5167" y="6856"/>
                  </a:lnTo>
                  <a:lnTo>
                    <a:pt x="5173" y="6847"/>
                  </a:lnTo>
                  <a:lnTo>
                    <a:pt x="5179" y="6836"/>
                  </a:lnTo>
                  <a:lnTo>
                    <a:pt x="5201" y="6812"/>
                  </a:lnTo>
                  <a:lnTo>
                    <a:pt x="5214" y="6802"/>
                  </a:lnTo>
                  <a:lnTo>
                    <a:pt x="5226" y="6796"/>
                  </a:lnTo>
                  <a:lnTo>
                    <a:pt x="5237" y="6792"/>
                  </a:lnTo>
                  <a:lnTo>
                    <a:pt x="5260" y="6779"/>
                  </a:lnTo>
                  <a:lnTo>
                    <a:pt x="5277" y="6761"/>
                  </a:lnTo>
                  <a:lnTo>
                    <a:pt x="5281" y="6752"/>
                  </a:lnTo>
                  <a:lnTo>
                    <a:pt x="5285" y="6751"/>
                  </a:lnTo>
                  <a:lnTo>
                    <a:pt x="5294" y="6742"/>
                  </a:lnTo>
                  <a:lnTo>
                    <a:pt x="5294" y="6737"/>
                  </a:lnTo>
                  <a:lnTo>
                    <a:pt x="5304" y="6715"/>
                  </a:lnTo>
                  <a:lnTo>
                    <a:pt x="5309" y="6699"/>
                  </a:lnTo>
                  <a:lnTo>
                    <a:pt x="5309" y="6694"/>
                  </a:lnTo>
                  <a:lnTo>
                    <a:pt x="5313" y="6685"/>
                  </a:lnTo>
                  <a:lnTo>
                    <a:pt x="5327" y="6575"/>
                  </a:lnTo>
                  <a:lnTo>
                    <a:pt x="5347" y="6509"/>
                  </a:lnTo>
                  <a:lnTo>
                    <a:pt x="5374" y="6463"/>
                  </a:lnTo>
                  <a:lnTo>
                    <a:pt x="5407" y="6432"/>
                  </a:lnTo>
                  <a:lnTo>
                    <a:pt x="5429" y="6424"/>
                  </a:lnTo>
                  <a:lnTo>
                    <a:pt x="5421" y="6409"/>
                  </a:lnTo>
                  <a:lnTo>
                    <a:pt x="5406" y="6335"/>
                  </a:lnTo>
                  <a:lnTo>
                    <a:pt x="5403" y="6263"/>
                  </a:lnTo>
                  <a:lnTo>
                    <a:pt x="5429" y="6155"/>
                  </a:lnTo>
                  <a:lnTo>
                    <a:pt x="5429" y="5511"/>
                  </a:lnTo>
                  <a:lnTo>
                    <a:pt x="5456" y="5484"/>
                  </a:lnTo>
                  <a:lnTo>
                    <a:pt x="5448" y="5275"/>
                  </a:lnTo>
                  <a:lnTo>
                    <a:pt x="5439" y="5217"/>
                  </a:lnTo>
                  <a:lnTo>
                    <a:pt x="5433" y="5199"/>
                  </a:lnTo>
                  <a:lnTo>
                    <a:pt x="5429" y="5190"/>
                  </a:lnTo>
                  <a:lnTo>
                    <a:pt x="5429" y="4462"/>
                  </a:lnTo>
                  <a:lnTo>
                    <a:pt x="5421" y="4453"/>
                  </a:lnTo>
                  <a:lnTo>
                    <a:pt x="5412" y="4434"/>
                  </a:lnTo>
                  <a:lnTo>
                    <a:pt x="5408" y="4422"/>
                  </a:lnTo>
                  <a:lnTo>
                    <a:pt x="5403" y="4355"/>
                  </a:lnTo>
                  <a:lnTo>
                    <a:pt x="5456" y="4141"/>
                  </a:lnTo>
                  <a:lnTo>
                    <a:pt x="5564" y="3978"/>
                  </a:lnTo>
                  <a:lnTo>
                    <a:pt x="5560" y="3958"/>
                  </a:lnTo>
                  <a:lnTo>
                    <a:pt x="5556" y="3941"/>
                  </a:lnTo>
                  <a:lnTo>
                    <a:pt x="5547" y="3924"/>
                  </a:lnTo>
                  <a:lnTo>
                    <a:pt x="5537" y="3910"/>
                  </a:lnTo>
                  <a:lnTo>
                    <a:pt x="5520" y="3896"/>
                  </a:lnTo>
                  <a:lnTo>
                    <a:pt x="5501" y="3886"/>
                  </a:lnTo>
                  <a:lnTo>
                    <a:pt x="5456" y="3870"/>
                  </a:lnTo>
                  <a:lnTo>
                    <a:pt x="5564" y="3334"/>
                  </a:lnTo>
                  <a:lnTo>
                    <a:pt x="5579" y="3302"/>
                  </a:lnTo>
                  <a:lnTo>
                    <a:pt x="5588" y="3287"/>
                  </a:lnTo>
                  <a:lnTo>
                    <a:pt x="5632" y="3252"/>
                  </a:lnTo>
                  <a:lnTo>
                    <a:pt x="5649" y="3242"/>
                  </a:lnTo>
                  <a:lnTo>
                    <a:pt x="5690" y="3225"/>
                  </a:lnTo>
                  <a:lnTo>
                    <a:pt x="5790" y="3203"/>
                  </a:lnTo>
                  <a:lnTo>
                    <a:pt x="5885" y="3201"/>
                  </a:lnTo>
                  <a:lnTo>
                    <a:pt x="5887" y="3193"/>
                  </a:lnTo>
                  <a:lnTo>
                    <a:pt x="5896" y="3186"/>
                  </a:lnTo>
                  <a:lnTo>
                    <a:pt x="5911" y="3183"/>
                  </a:lnTo>
                  <a:lnTo>
                    <a:pt x="5932" y="3179"/>
                  </a:lnTo>
                  <a:lnTo>
                    <a:pt x="6073" y="3172"/>
                  </a:lnTo>
                  <a:lnTo>
                    <a:pt x="6087" y="3149"/>
                  </a:lnTo>
                  <a:lnTo>
                    <a:pt x="6107" y="3132"/>
                  </a:lnTo>
                  <a:lnTo>
                    <a:pt x="6130" y="3121"/>
                  </a:lnTo>
                  <a:lnTo>
                    <a:pt x="6155" y="3118"/>
                  </a:lnTo>
                  <a:lnTo>
                    <a:pt x="6162" y="3117"/>
                  </a:lnTo>
                  <a:lnTo>
                    <a:pt x="6170" y="3113"/>
                  </a:lnTo>
                  <a:lnTo>
                    <a:pt x="6176" y="3109"/>
                  </a:lnTo>
                  <a:lnTo>
                    <a:pt x="6188" y="3104"/>
                  </a:lnTo>
                  <a:lnTo>
                    <a:pt x="6235" y="3066"/>
                  </a:lnTo>
                  <a:lnTo>
                    <a:pt x="6245" y="3063"/>
                  </a:lnTo>
                  <a:lnTo>
                    <a:pt x="6276" y="3063"/>
                  </a:lnTo>
                  <a:lnTo>
                    <a:pt x="6285" y="3062"/>
                  </a:lnTo>
                  <a:lnTo>
                    <a:pt x="6317" y="3062"/>
                  </a:lnTo>
                  <a:lnTo>
                    <a:pt x="6344" y="3058"/>
                  </a:lnTo>
                  <a:lnTo>
                    <a:pt x="6356" y="3058"/>
                  </a:lnTo>
                  <a:lnTo>
                    <a:pt x="6425" y="3045"/>
                  </a:lnTo>
                  <a:lnTo>
                    <a:pt x="6517" y="3018"/>
                  </a:lnTo>
                  <a:lnTo>
                    <a:pt x="6566" y="2991"/>
                  </a:lnTo>
                  <a:lnTo>
                    <a:pt x="6605" y="2959"/>
                  </a:lnTo>
                  <a:lnTo>
                    <a:pt x="6611" y="2950"/>
                  </a:lnTo>
                  <a:lnTo>
                    <a:pt x="6613" y="2949"/>
                  </a:lnTo>
                  <a:lnTo>
                    <a:pt x="6622" y="2940"/>
                  </a:lnTo>
                  <a:lnTo>
                    <a:pt x="6627" y="2931"/>
                  </a:lnTo>
                  <a:lnTo>
                    <a:pt x="6630" y="2928"/>
                  </a:lnTo>
                  <a:lnTo>
                    <a:pt x="6639" y="2919"/>
                  </a:lnTo>
                  <a:lnTo>
                    <a:pt x="6665" y="2877"/>
                  </a:lnTo>
                  <a:lnTo>
                    <a:pt x="6677" y="2874"/>
                  </a:lnTo>
                  <a:lnTo>
                    <a:pt x="6684" y="2869"/>
                  </a:lnTo>
                  <a:lnTo>
                    <a:pt x="6690" y="2866"/>
                  </a:lnTo>
                  <a:lnTo>
                    <a:pt x="6719" y="2835"/>
                  </a:lnTo>
                  <a:lnTo>
                    <a:pt x="6746" y="2787"/>
                  </a:lnTo>
                  <a:lnTo>
                    <a:pt x="6773" y="2716"/>
                  </a:lnTo>
                  <a:lnTo>
                    <a:pt x="6798" y="2595"/>
                  </a:lnTo>
                  <a:lnTo>
                    <a:pt x="6802" y="2546"/>
                  </a:lnTo>
                  <a:lnTo>
                    <a:pt x="6798" y="2506"/>
                  </a:lnTo>
                  <a:lnTo>
                    <a:pt x="6794" y="2487"/>
                  </a:lnTo>
                  <a:lnTo>
                    <a:pt x="6788" y="2471"/>
                  </a:lnTo>
                  <a:lnTo>
                    <a:pt x="6773" y="2447"/>
                  </a:lnTo>
                  <a:lnTo>
                    <a:pt x="6761" y="2437"/>
                  </a:lnTo>
                  <a:lnTo>
                    <a:pt x="6748" y="2429"/>
                  </a:lnTo>
                  <a:lnTo>
                    <a:pt x="6735" y="2424"/>
                  </a:lnTo>
                  <a:lnTo>
                    <a:pt x="6720" y="2420"/>
                  </a:lnTo>
                  <a:lnTo>
                    <a:pt x="6343" y="2420"/>
                  </a:lnTo>
                  <a:lnTo>
                    <a:pt x="6281" y="2460"/>
                  </a:lnTo>
                  <a:lnTo>
                    <a:pt x="6254" y="2466"/>
                  </a:lnTo>
                  <a:lnTo>
                    <a:pt x="6247" y="2469"/>
                  </a:lnTo>
                  <a:lnTo>
                    <a:pt x="6208" y="2473"/>
                  </a:lnTo>
                  <a:lnTo>
                    <a:pt x="5804" y="2797"/>
                  </a:lnTo>
                  <a:lnTo>
                    <a:pt x="5690" y="2815"/>
                  </a:lnTo>
                  <a:lnTo>
                    <a:pt x="5672" y="2823"/>
                  </a:lnTo>
                  <a:lnTo>
                    <a:pt x="5657" y="2815"/>
                  </a:lnTo>
                  <a:lnTo>
                    <a:pt x="5624" y="2812"/>
                  </a:lnTo>
                  <a:lnTo>
                    <a:pt x="5591" y="2820"/>
                  </a:lnTo>
                  <a:lnTo>
                    <a:pt x="5555" y="2835"/>
                  </a:lnTo>
                  <a:lnTo>
                    <a:pt x="5507" y="2874"/>
                  </a:lnTo>
                  <a:lnTo>
                    <a:pt x="5498" y="2879"/>
                  </a:lnTo>
                  <a:lnTo>
                    <a:pt x="5475" y="2897"/>
                  </a:lnTo>
                  <a:lnTo>
                    <a:pt x="5440" y="2914"/>
                  </a:lnTo>
                  <a:lnTo>
                    <a:pt x="5430" y="2916"/>
                  </a:lnTo>
                  <a:lnTo>
                    <a:pt x="5403" y="2931"/>
                  </a:lnTo>
                  <a:lnTo>
                    <a:pt x="5388" y="2928"/>
                  </a:lnTo>
                  <a:lnTo>
                    <a:pt x="5348" y="2916"/>
                  </a:lnTo>
                  <a:lnTo>
                    <a:pt x="5295" y="2877"/>
                  </a:lnTo>
                  <a:lnTo>
                    <a:pt x="5314" y="2846"/>
                  </a:lnTo>
                  <a:lnTo>
                    <a:pt x="5322" y="2826"/>
                  </a:lnTo>
                  <a:lnTo>
                    <a:pt x="5327" y="2808"/>
                  </a:lnTo>
                  <a:lnTo>
                    <a:pt x="5329" y="2765"/>
                  </a:lnTo>
                  <a:lnTo>
                    <a:pt x="5321" y="2716"/>
                  </a:lnTo>
                  <a:lnTo>
                    <a:pt x="5332" y="2715"/>
                  </a:lnTo>
                  <a:lnTo>
                    <a:pt x="5338" y="2712"/>
                  </a:lnTo>
                  <a:lnTo>
                    <a:pt x="5344" y="2711"/>
                  </a:lnTo>
                  <a:lnTo>
                    <a:pt x="5362" y="2695"/>
                  </a:lnTo>
                  <a:lnTo>
                    <a:pt x="5366" y="2682"/>
                  </a:lnTo>
                  <a:lnTo>
                    <a:pt x="5366" y="2679"/>
                  </a:lnTo>
                  <a:lnTo>
                    <a:pt x="5371" y="2670"/>
                  </a:lnTo>
                  <a:lnTo>
                    <a:pt x="5375" y="2635"/>
                  </a:lnTo>
                  <a:lnTo>
                    <a:pt x="5389" y="2619"/>
                  </a:lnTo>
                  <a:lnTo>
                    <a:pt x="5408" y="2607"/>
                  </a:lnTo>
                  <a:lnTo>
                    <a:pt x="5417" y="2599"/>
                  </a:lnTo>
                  <a:lnTo>
                    <a:pt x="5456" y="2581"/>
                  </a:lnTo>
                  <a:lnTo>
                    <a:pt x="5564" y="2070"/>
                  </a:lnTo>
                  <a:lnTo>
                    <a:pt x="5552" y="2056"/>
                  </a:lnTo>
                  <a:lnTo>
                    <a:pt x="5543" y="2039"/>
                  </a:lnTo>
                  <a:lnTo>
                    <a:pt x="5537" y="2018"/>
                  </a:lnTo>
                  <a:lnTo>
                    <a:pt x="5532" y="1996"/>
                  </a:lnTo>
                  <a:lnTo>
                    <a:pt x="5524" y="1768"/>
                  </a:lnTo>
                  <a:lnTo>
                    <a:pt x="5564" y="1399"/>
                  </a:lnTo>
                  <a:lnTo>
                    <a:pt x="5804" y="1103"/>
                  </a:lnTo>
                  <a:lnTo>
                    <a:pt x="6181" y="833"/>
                  </a:lnTo>
                  <a:lnTo>
                    <a:pt x="6181" y="818"/>
                  </a:lnTo>
                  <a:lnTo>
                    <a:pt x="6190" y="783"/>
                  </a:lnTo>
                  <a:lnTo>
                    <a:pt x="6225" y="721"/>
                  </a:lnTo>
                  <a:lnTo>
                    <a:pt x="6262" y="673"/>
                  </a:lnTo>
                  <a:lnTo>
                    <a:pt x="6323" y="571"/>
                  </a:lnTo>
                  <a:lnTo>
                    <a:pt x="6338" y="525"/>
                  </a:lnTo>
                  <a:lnTo>
                    <a:pt x="6342" y="504"/>
                  </a:lnTo>
                  <a:lnTo>
                    <a:pt x="6343" y="485"/>
                  </a:lnTo>
                  <a:lnTo>
                    <a:pt x="6342" y="477"/>
                  </a:lnTo>
                  <a:lnTo>
                    <a:pt x="6338" y="471"/>
                  </a:lnTo>
                  <a:lnTo>
                    <a:pt x="6330" y="466"/>
                  </a:lnTo>
                  <a:lnTo>
                    <a:pt x="6323" y="463"/>
                  </a:lnTo>
                  <a:lnTo>
                    <a:pt x="6310" y="460"/>
                  </a:lnTo>
                  <a:lnTo>
                    <a:pt x="6280" y="457"/>
                  </a:lnTo>
                  <a:close/>
                  <a:moveTo>
                    <a:pt x="4787" y="1771"/>
                  </a:moveTo>
                  <a:lnTo>
                    <a:pt x="4801" y="1753"/>
                  </a:lnTo>
                  <a:lnTo>
                    <a:pt x="4810" y="1748"/>
                  </a:lnTo>
                  <a:lnTo>
                    <a:pt x="4817" y="1741"/>
                  </a:lnTo>
                  <a:lnTo>
                    <a:pt x="4826" y="1736"/>
                  </a:lnTo>
                  <a:lnTo>
                    <a:pt x="4835" y="1733"/>
                  </a:lnTo>
                  <a:lnTo>
                    <a:pt x="4859" y="1733"/>
                  </a:lnTo>
                  <a:lnTo>
                    <a:pt x="4891" y="1739"/>
                  </a:lnTo>
                  <a:lnTo>
                    <a:pt x="4930" y="1753"/>
                  </a:lnTo>
                  <a:lnTo>
                    <a:pt x="5107" y="1856"/>
                  </a:lnTo>
                  <a:lnTo>
                    <a:pt x="5015" y="2348"/>
                  </a:lnTo>
                  <a:lnTo>
                    <a:pt x="5008" y="2362"/>
                  </a:lnTo>
                  <a:lnTo>
                    <a:pt x="5002" y="2385"/>
                  </a:lnTo>
                  <a:lnTo>
                    <a:pt x="4999" y="2393"/>
                  </a:lnTo>
                  <a:lnTo>
                    <a:pt x="4992" y="2460"/>
                  </a:lnTo>
                  <a:lnTo>
                    <a:pt x="4987" y="2471"/>
                  </a:lnTo>
                  <a:lnTo>
                    <a:pt x="4984" y="2477"/>
                  </a:lnTo>
                  <a:lnTo>
                    <a:pt x="4983" y="2483"/>
                  </a:lnTo>
                  <a:lnTo>
                    <a:pt x="4976" y="2492"/>
                  </a:lnTo>
                  <a:lnTo>
                    <a:pt x="4972" y="2501"/>
                  </a:lnTo>
                  <a:lnTo>
                    <a:pt x="4750" y="2437"/>
                  </a:lnTo>
                  <a:lnTo>
                    <a:pt x="4723" y="2426"/>
                  </a:lnTo>
                  <a:lnTo>
                    <a:pt x="4690" y="2405"/>
                  </a:lnTo>
                  <a:lnTo>
                    <a:pt x="4682" y="2399"/>
                  </a:lnTo>
                  <a:lnTo>
                    <a:pt x="4673" y="2388"/>
                  </a:lnTo>
                  <a:lnTo>
                    <a:pt x="4666" y="2379"/>
                  </a:lnTo>
                  <a:lnTo>
                    <a:pt x="4656" y="2360"/>
                  </a:lnTo>
                  <a:lnTo>
                    <a:pt x="4652" y="2348"/>
                  </a:lnTo>
                  <a:lnTo>
                    <a:pt x="4648" y="2312"/>
                  </a:lnTo>
                  <a:lnTo>
                    <a:pt x="4641" y="2279"/>
                  </a:lnTo>
                  <a:lnTo>
                    <a:pt x="4638" y="2230"/>
                  </a:lnTo>
                  <a:lnTo>
                    <a:pt x="4641" y="2210"/>
                  </a:lnTo>
                  <a:lnTo>
                    <a:pt x="4646" y="2196"/>
                  </a:lnTo>
                  <a:lnTo>
                    <a:pt x="4654" y="2185"/>
                  </a:lnTo>
                  <a:lnTo>
                    <a:pt x="4663" y="2180"/>
                  </a:lnTo>
                  <a:lnTo>
                    <a:pt x="4675" y="2177"/>
                  </a:lnTo>
                  <a:lnTo>
                    <a:pt x="4755" y="1843"/>
                  </a:lnTo>
                  <a:lnTo>
                    <a:pt x="4772" y="1800"/>
                  </a:lnTo>
                  <a:lnTo>
                    <a:pt x="4781" y="1785"/>
                  </a:lnTo>
                  <a:lnTo>
                    <a:pt x="4787" y="1771"/>
                  </a:lnTo>
                  <a:close/>
                  <a:moveTo>
                    <a:pt x="4732" y="3537"/>
                  </a:moveTo>
                  <a:lnTo>
                    <a:pt x="4750" y="3532"/>
                  </a:lnTo>
                  <a:lnTo>
                    <a:pt x="4790" y="3514"/>
                  </a:lnTo>
                  <a:lnTo>
                    <a:pt x="4813" y="3492"/>
                  </a:lnTo>
                  <a:lnTo>
                    <a:pt x="4813" y="3491"/>
                  </a:lnTo>
                  <a:lnTo>
                    <a:pt x="4817" y="3491"/>
                  </a:lnTo>
                  <a:lnTo>
                    <a:pt x="4837" y="3469"/>
                  </a:lnTo>
                  <a:lnTo>
                    <a:pt x="4855" y="3455"/>
                  </a:lnTo>
                  <a:lnTo>
                    <a:pt x="4893" y="3433"/>
                  </a:lnTo>
                  <a:lnTo>
                    <a:pt x="4911" y="3428"/>
                  </a:lnTo>
                  <a:lnTo>
                    <a:pt x="4926" y="3420"/>
                  </a:lnTo>
                  <a:lnTo>
                    <a:pt x="4957" y="3414"/>
                  </a:lnTo>
                  <a:lnTo>
                    <a:pt x="4990" y="3413"/>
                  </a:lnTo>
                  <a:lnTo>
                    <a:pt x="5008" y="3410"/>
                  </a:lnTo>
                  <a:lnTo>
                    <a:pt x="5038" y="3400"/>
                  </a:lnTo>
                  <a:lnTo>
                    <a:pt x="5061" y="3382"/>
                  </a:lnTo>
                  <a:lnTo>
                    <a:pt x="5079" y="3361"/>
                  </a:lnTo>
                  <a:lnTo>
                    <a:pt x="5214" y="3495"/>
                  </a:lnTo>
                  <a:lnTo>
                    <a:pt x="5187" y="3737"/>
                  </a:lnTo>
                  <a:lnTo>
                    <a:pt x="5213" y="3955"/>
                  </a:lnTo>
                  <a:lnTo>
                    <a:pt x="5213" y="3967"/>
                  </a:lnTo>
                  <a:lnTo>
                    <a:pt x="5214" y="3978"/>
                  </a:lnTo>
                  <a:lnTo>
                    <a:pt x="5186" y="4027"/>
                  </a:lnTo>
                  <a:lnTo>
                    <a:pt x="5154" y="4069"/>
                  </a:lnTo>
                  <a:lnTo>
                    <a:pt x="5120" y="4099"/>
                  </a:lnTo>
                  <a:lnTo>
                    <a:pt x="5086" y="4125"/>
                  </a:lnTo>
                  <a:lnTo>
                    <a:pt x="5075" y="4129"/>
                  </a:lnTo>
                  <a:lnTo>
                    <a:pt x="5048" y="4141"/>
                  </a:lnTo>
                  <a:lnTo>
                    <a:pt x="5007" y="4148"/>
                  </a:lnTo>
                  <a:lnTo>
                    <a:pt x="4962" y="4148"/>
                  </a:lnTo>
                  <a:lnTo>
                    <a:pt x="4918" y="4141"/>
                  </a:lnTo>
                  <a:lnTo>
                    <a:pt x="4920" y="4129"/>
                  </a:lnTo>
                  <a:lnTo>
                    <a:pt x="4918" y="4125"/>
                  </a:lnTo>
                  <a:lnTo>
                    <a:pt x="4918" y="4115"/>
                  </a:lnTo>
                  <a:lnTo>
                    <a:pt x="4916" y="4106"/>
                  </a:lnTo>
                  <a:lnTo>
                    <a:pt x="4915" y="4103"/>
                  </a:lnTo>
                  <a:lnTo>
                    <a:pt x="4915" y="4098"/>
                  </a:lnTo>
                  <a:lnTo>
                    <a:pt x="4909" y="4080"/>
                  </a:lnTo>
                  <a:lnTo>
                    <a:pt x="4890" y="4038"/>
                  </a:lnTo>
                  <a:lnTo>
                    <a:pt x="4890" y="4036"/>
                  </a:lnTo>
                  <a:lnTo>
                    <a:pt x="4886" y="4031"/>
                  </a:lnTo>
                  <a:lnTo>
                    <a:pt x="4876" y="4011"/>
                  </a:lnTo>
                  <a:lnTo>
                    <a:pt x="4873" y="4005"/>
                  </a:lnTo>
                  <a:lnTo>
                    <a:pt x="4863" y="3985"/>
                  </a:lnTo>
                  <a:lnTo>
                    <a:pt x="4834" y="3941"/>
                  </a:lnTo>
                  <a:lnTo>
                    <a:pt x="4832" y="3937"/>
                  </a:lnTo>
                  <a:lnTo>
                    <a:pt x="4801" y="3891"/>
                  </a:lnTo>
                  <a:lnTo>
                    <a:pt x="4800" y="3887"/>
                  </a:lnTo>
                  <a:lnTo>
                    <a:pt x="4648" y="3683"/>
                  </a:lnTo>
                  <a:lnTo>
                    <a:pt x="4648" y="3661"/>
                  </a:lnTo>
                  <a:lnTo>
                    <a:pt x="4652" y="3643"/>
                  </a:lnTo>
                  <a:lnTo>
                    <a:pt x="4663" y="3608"/>
                  </a:lnTo>
                  <a:lnTo>
                    <a:pt x="4679" y="3576"/>
                  </a:lnTo>
                  <a:lnTo>
                    <a:pt x="4690" y="3562"/>
                  </a:lnTo>
                  <a:lnTo>
                    <a:pt x="4704" y="3549"/>
                  </a:lnTo>
                  <a:lnTo>
                    <a:pt x="4728" y="3540"/>
                  </a:lnTo>
                  <a:lnTo>
                    <a:pt x="4732" y="3537"/>
                  </a:lnTo>
                  <a:close/>
                  <a:moveTo>
                    <a:pt x="5820" y="3762"/>
                  </a:moveTo>
                  <a:lnTo>
                    <a:pt x="5771" y="3796"/>
                  </a:lnTo>
                  <a:lnTo>
                    <a:pt x="5752" y="3818"/>
                  </a:lnTo>
                  <a:lnTo>
                    <a:pt x="5744" y="3833"/>
                  </a:lnTo>
                  <a:lnTo>
                    <a:pt x="5735" y="3861"/>
                  </a:lnTo>
                  <a:lnTo>
                    <a:pt x="5732" y="3901"/>
                  </a:lnTo>
                  <a:lnTo>
                    <a:pt x="5736" y="3924"/>
                  </a:lnTo>
                  <a:lnTo>
                    <a:pt x="5744" y="3941"/>
                  </a:lnTo>
                  <a:lnTo>
                    <a:pt x="5750" y="3948"/>
                  </a:lnTo>
                  <a:lnTo>
                    <a:pt x="5759" y="3958"/>
                  </a:lnTo>
                  <a:lnTo>
                    <a:pt x="5968" y="4060"/>
                  </a:lnTo>
                  <a:lnTo>
                    <a:pt x="6005" y="4061"/>
                  </a:lnTo>
                  <a:lnTo>
                    <a:pt x="6044" y="4069"/>
                  </a:lnTo>
                  <a:lnTo>
                    <a:pt x="6080" y="4080"/>
                  </a:lnTo>
                  <a:lnTo>
                    <a:pt x="6130" y="4107"/>
                  </a:lnTo>
                  <a:lnTo>
                    <a:pt x="6146" y="4120"/>
                  </a:lnTo>
                  <a:lnTo>
                    <a:pt x="6179" y="4148"/>
                  </a:lnTo>
                  <a:lnTo>
                    <a:pt x="6191" y="4164"/>
                  </a:lnTo>
                  <a:lnTo>
                    <a:pt x="6235" y="4222"/>
                  </a:lnTo>
                  <a:lnTo>
                    <a:pt x="6229" y="4233"/>
                  </a:lnTo>
                  <a:lnTo>
                    <a:pt x="6226" y="4249"/>
                  </a:lnTo>
                  <a:lnTo>
                    <a:pt x="6229" y="4281"/>
                  </a:lnTo>
                  <a:lnTo>
                    <a:pt x="6239" y="4315"/>
                  </a:lnTo>
                  <a:lnTo>
                    <a:pt x="6262" y="4355"/>
                  </a:lnTo>
                  <a:lnTo>
                    <a:pt x="6266" y="4360"/>
                  </a:lnTo>
                  <a:lnTo>
                    <a:pt x="6269" y="4369"/>
                  </a:lnTo>
                  <a:lnTo>
                    <a:pt x="6269" y="4381"/>
                  </a:lnTo>
                  <a:lnTo>
                    <a:pt x="6267" y="4394"/>
                  </a:lnTo>
                  <a:lnTo>
                    <a:pt x="6235" y="4462"/>
                  </a:lnTo>
                  <a:lnTo>
                    <a:pt x="6242" y="4524"/>
                  </a:lnTo>
                  <a:lnTo>
                    <a:pt x="6254" y="4576"/>
                  </a:lnTo>
                  <a:lnTo>
                    <a:pt x="6262" y="4597"/>
                  </a:lnTo>
                  <a:lnTo>
                    <a:pt x="6254" y="4629"/>
                  </a:lnTo>
                  <a:lnTo>
                    <a:pt x="6235" y="4786"/>
                  </a:lnTo>
                  <a:lnTo>
                    <a:pt x="6222" y="4852"/>
                  </a:lnTo>
                  <a:lnTo>
                    <a:pt x="6181" y="4947"/>
                  </a:lnTo>
                  <a:lnTo>
                    <a:pt x="6181" y="5350"/>
                  </a:lnTo>
                  <a:lnTo>
                    <a:pt x="6155" y="5363"/>
                  </a:lnTo>
                  <a:lnTo>
                    <a:pt x="6127" y="5394"/>
                  </a:lnTo>
                  <a:lnTo>
                    <a:pt x="6121" y="5408"/>
                  </a:lnTo>
                  <a:lnTo>
                    <a:pt x="6108" y="5469"/>
                  </a:lnTo>
                  <a:lnTo>
                    <a:pt x="6116" y="5546"/>
                  </a:lnTo>
                  <a:lnTo>
                    <a:pt x="6128" y="5591"/>
                  </a:lnTo>
                  <a:lnTo>
                    <a:pt x="6112" y="5614"/>
                  </a:lnTo>
                  <a:lnTo>
                    <a:pt x="6090" y="5669"/>
                  </a:lnTo>
                  <a:lnTo>
                    <a:pt x="6083" y="5731"/>
                  </a:lnTo>
                  <a:lnTo>
                    <a:pt x="6090" y="5801"/>
                  </a:lnTo>
                  <a:lnTo>
                    <a:pt x="6110" y="5878"/>
                  </a:lnTo>
                  <a:lnTo>
                    <a:pt x="6144" y="5963"/>
                  </a:lnTo>
                  <a:lnTo>
                    <a:pt x="6289" y="6211"/>
                  </a:lnTo>
                  <a:lnTo>
                    <a:pt x="6293" y="6229"/>
                  </a:lnTo>
                  <a:lnTo>
                    <a:pt x="6296" y="6249"/>
                  </a:lnTo>
                  <a:lnTo>
                    <a:pt x="6293" y="6269"/>
                  </a:lnTo>
                  <a:lnTo>
                    <a:pt x="6289" y="6289"/>
                  </a:lnTo>
                  <a:lnTo>
                    <a:pt x="6267" y="6329"/>
                  </a:lnTo>
                  <a:lnTo>
                    <a:pt x="6235" y="6371"/>
                  </a:lnTo>
                  <a:lnTo>
                    <a:pt x="6107" y="6482"/>
                  </a:lnTo>
                  <a:lnTo>
                    <a:pt x="6094" y="6500"/>
                  </a:lnTo>
                  <a:lnTo>
                    <a:pt x="6086" y="6508"/>
                  </a:lnTo>
                  <a:lnTo>
                    <a:pt x="6073" y="6532"/>
                  </a:lnTo>
                  <a:lnTo>
                    <a:pt x="6289" y="6532"/>
                  </a:lnTo>
                  <a:lnTo>
                    <a:pt x="6382" y="6518"/>
                  </a:lnTo>
                  <a:lnTo>
                    <a:pt x="6504" y="6479"/>
                  </a:lnTo>
                  <a:lnTo>
                    <a:pt x="6558" y="6532"/>
                  </a:lnTo>
                  <a:lnTo>
                    <a:pt x="6585" y="6479"/>
                  </a:lnTo>
                  <a:lnTo>
                    <a:pt x="7176" y="6451"/>
                  </a:lnTo>
                  <a:lnTo>
                    <a:pt x="7337" y="6319"/>
                  </a:lnTo>
                  <a:lnTo>
                    <a:pt x="7380" y="6263"/>
                  </a:lnTo>
                  <a:lnTo>
                    <a:pt x="7404" y="6209"/>
                  </a:lnTo>
                  <a:lnTo>
                    <a:pt x="7407" y="6154"/>
                  </a:lnTo>
                  <a:lnTo>
                    <a:pt x="7401" y="6127"/>
                  </a:lnTo>
                  <a:lnTo>
                    <a:pt x="7392" y="6103"/>
                  </a:lnTo>
                  <a:lnTo>
                    <a:pt x="7016" y="5942"/>
                  </a:lnTo>
                  <a:lnTo>
                    <a:pt x="6720" y="5834"/>
                  </a:lnTo>
                  <a:lnTo>
                    <a:pt x="6681" y="5839"/>
                  </a:lnTo>
                  <a:lnTo>
                    <a:pt x="6665" y="5838"/>
                  </a:lnTo>
                  <a:lnTo>
                    <a:pt x="6652" y="5833"/>
                  </a:lnTo>
                  <a:lnTo>
                    <a:pt x="6638" y="5822"/>
                  </a:lnTo>
                  <a:lnTo>
                    <a:pt x="6627" y="5811"/>
                  </a:lnTo>
                  <a:lnTo>
                    <a:pt x="6618" y="5797"/>
                  </a:lnTo>
                  <a:lnTo>
                    <a:pt x="6612" y="5780"/>
                  </a:lnTo>
                  <a:lnTo>
                    <a:pt x="6611" y="5765"/>
                  </a:lnTo>
                  <a:lnTo>
                    <a:pt x="6604" y="5741"/>
                  </a:lnTo>
                  <a:lnTo>
                    <a:pt x="6603" y="5739"/>
                  </a:lnTo>
                  <a:lnTo>
                    <a:pt x="6603" y="5734"/>
                  </a:lnTo>
                  <a:lnTo>
                    <a:pt x="6599" y="5718"/>
                  </a:lnTo>
                  <a:lnTo>
                    <a:pt x="6569" y="5664"/>
                  </a:lnTo>
                  <a:lnTo>
                    <a:pt x="6558" y="5646"/>
                  </a:lnTo>
                  <a:lnTo>
                    <a:pt x="6558" y="5631"/>
                  </a:lnTo>
                  <a:lnTo>
                    <a:pt x="6563" y="5599"/>
                  </a:lnTo>
                  <a:lnTo>
                    <a:pt x="6571" y="5583"/>
                  </a:lnTo>
                  <a:lnTo>
                    <a:pt x="6577" y="5565"/>
                  </a:lnTo>
                  <a:lnTo>
                    <a:pt x="6599" y="5529"/>
                  </a:lnTo>
                  <a:lnTo>
                    <a:pt x="6612" y="5511"/>
                  </a:lnTo>
                  <a:lnTo>
                    <a:pt x="6612" y="4866"/>
                  </a:lnTo>
                  <a:lnTo>
                    <a:pt x="6665" y="4839"/>
                  </a:lnTo>
                  <a:lnTo>
                    <a:pt x="6658" y="4823"/>
                  </a:lnTo>
                  <a:lnTo>
                    <a:pt x="6654" y="4789"/>
                  </a:lnTo>
                  <a:lnTo>
                    <a:pt x="6662" y="4749"/>
                  </a:lnTo>
                  <a:lnTo>
                    <a:pt x="6679" y="4702"/>
                  </a:lnTo>
                  <a:lnTo>
                    <a:pt x="6693" y="4678"/>
                  </a:lnTo>
                  <a:lnTo>
                    <a:pt x="6724" y="4576"/>
                  </a:lnTo>
                  <a:lnTo>
                    <a:pt x="6726" y="4552"/>
                  </a:lnTo>
                  <a:lnTo>
                    <a:pt x="6724" y="4510"/>
                  </a:lnTo>
                  <a:lnTo>
                    <a:pt x="6720" y="4490"/>
                  </a:lnTo>
                  <a:lnTo>
                    <a:pt x="6729" y="4283"/>
                  </a:lnTo>
                  <a:lnTo>
                    <a:pt x="6738" y="4220"/>
                  </a:lnTo>
                  <a:lnTo>
                    <a:pt x="6746" y="4195"/>
                  </a:lnTo>
                  <a:lnTo>
                    <a:pt x="6744" y="4186"/>
                  </a:lnTo>
                  <a:lnTo>
                    <a:pt x="6739" y="4175"/>
                  </a:lnTo>
                  <a:lnTo>
                    <a:pt x="6724" y="4153"/>
                  </a:lnTo>
                  <a:lnTo>
                    <a:pt x="6650" y="4069"/>
                  </a:lnTo>
                  <a:lnTo>
                    <a:pt x="6638" y="4045"/>
                  </a:lnTo>
                  <a:lnTo>
                    <a:pt x="6612" y="3978"/>
                  </a:lnTo>
                  <a:lnTo>
                    <a:pt x="6369" y="3710"/>
                  </a:lnTo>
                  <a:lnTo>
                    <a:pt x="6206" y="3697"/>
                  </a:lnTo>
                  <a:lnTo>
                    <a:pt x="6023" y="3702"/>
                  </a:lnTo>
                  <a:lnTo>
                    <a:pt x="5878" y="3735"/>
                  </a:lnTo>
                  <a:lnTo>
                    <a:pt x="5820" y="3762"/>
                  </a:lnTo>
                  <a:close/>
                </a:path>
              </a:pathLst>
            </a:custGeom>
            <a:solidFill>
              <a:srgbClr val="B50F0C"/>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B50F0C"/>
                </a:solidFill>
                <a:effectLst/>
                <a:uLnTx/>
                <a:uFillTx/>
                <a:latin typeface="Calibri" panose="020F0502020204030204"/>
                <a:ea typeface="宋体" panose="02010600030101010101" pitchFamily="2" charset="-122"/>
                <a:cs typeface="+mn-cs"/>
              </a:endParaRPr>
            </a:p>
          </p:txBody>
        </p:sp>
        <p:sp>
          <p:nvSpPr>
            <p:cNvPr id="19" name="文本框 18"/>
            <p:cNvSpPr txBox="1"/>
            <p:nvPr/>
          </p:nvSpPr>
          <p:spPr>
            <a:xfrm>
              <a:off x="5600700" y="561975"/>
              <a:ext cx="2416046" cy="16312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0" b="0" i="0" u="none" strike="noStrike" kern="1200" cap="none" spc="0" normalizeH="0" baseline="0" noProof="0" dirty="0">
                  <a:ln>
                    <a:noFill/>
                  </a:ln>
                  <a:solidFill>
                    <a:srgbClr val="B50F0C"/>
                  </a:solidFill>
                  <a:effectLst/>
                  <a:uLnTx/>
                  <a:uFillTx/>
                  <a:latin typeface="Ygycuhei1.0" pitchFamily="2" charset="0"/>
                  <a:ea typeface="宋体" panose="02010600030101010101" pitchFamily="2" charset="-122"/>
                  <a:cs typeface="+mn-cs"/>
                </a:rPr>
                <a:t>C</a:t>
              </a:r>
              <a:r>
                <a:rPr kumimoji="0" lang="en-US" altLang="zh-CN" sz="5000" b="0" i="0" u="none" strike="noStrike" kern="1200" cap="none" spc="-300" normalizeH="0" baseline="0" noProof="0" dirty="0">
                  <a:ln>
                    <a:noFill/>
                  </a:ln>
                  <a:solidFill>
                    <a:srgbClr val="B50F0C"/>
                  </a:solidFill>
                  <a:effectLst/>
                  <a:uLnTx/>
                  <a:uFillTx/>
                  <a:latin typeface="Ygycuhei1.0" pitchFamily="2" charset="0"/>
                  <a:ea typeface="宋体" panose="02010600030101010101" pitchFamily="2" charset="-122"/>
                  <a:cs typeface="+mn-cs"/>
                </a:rPr>
                <a:t>ontents</a:t>
              </a:r>
              <a:endParaRPr kumimoji="0" lang="zh-CN" altLang="en-US" sz="5000" b="0" i="0" u="none" strike="noStrike" kern="1200" cap="none" spc="-300" normalizeH="0" baseline="0" noProof="0" dirty="0">
                <a:ln>
                  <a:noFill/>
                </a:ln>
                <a:solidFill>
                  <a:srgbClr val="B50F0C"/>
                </a:solidFill>
                <a:effectLst/>
                <a:uLnTx/>
                <a:uFillTx/>
                <a:latin typeface="Ygycuhei1.0" pitchFamily="2" charset="0"/>
                <a:ea typeface="宋体" panose="02010600030101010101" pitchFamily="2" charset="-122"/>
                <a:cs typeface="+mn-cs"/>
              </a:endParaRPr>
            </a:p>
          </p:txBody>
        </p:sp>
      </p:grpSp>
      <p:grpSp>
        <p:nvGrpSpPr>
          <p:cNvPr id="48" name="组合 47"/>
          <p:cNvGrpSpPr/>
          <p:nvPr/>
        </p:nvGrpSpPr>
        <p:grpSpPr>
          <a:xfrm>
            <a:off x="1168312" y="2866482"/>
            <a:ext cx="10094049" cy="2251461"/>
            <a:chOff x="1168312" y="2866482"/>
            <a:chExt cx="10094049" cy="2251461"/>
          </a:xfrm>
        </p:grpSpPr>
        <p:grpSp>
          <p:nvGrpSpPr>
            <p:cNvPr id="25" name="组合 24"/>
            <p:cNvGrpSpPr/>
            <p:nvPr/>
          </p:nvGrpSpPr>
          <p:grpSpPr>
            <a:xfrm>
              <a:off x="1185105" y="2866482"/>
              <a:ext cx="616576" cy="702311"/>
              <a:chOff x="9247188" y="5113338"/>
              <a:chExt cx="420687" cy="481013"/>
            </a:xfrm>
          </p:grpSpPr>
          <p:sp>
            <p:nvSpPr>
              <p:cNvPr id="23" name="Freeform 29"/>
              <p:cNvSpPr>
                <a:spLocks/>
              </p:cNvSpPr>
              <p:nvPr/>
            </p:nvSpPr>
            <p:spPr bwMode="auto">
              <a:xfrm>
                <a:off x="9337675" y="5113338"/>
                <a:ext cx="330200" cy="330200"/>
              </a:xfrm>
              <a:custGeom>
                <a:avLst/>
                <a:gdLst>
                  <a:gd name="T0" fmla="*/ 66 w 88"/>
                  <a:gd name="T1" fmla="*/ 20 h 88"/>
                  <a:gd name="T2" fmla="*/ 44 w 88"/>
                  <a:gd name="T3" fmla="*/ 10 h 88"/>
                  <a:gd name="T4" fmla="*/ 44 w 88"/>
                  <a:gd name="T5" fmla="*/ 10 h 88"/>
                  <a:gd name="T6" fmla="*/ 22 w 88"/>
                  <a:gd name="T7" fmla="*/ 0 h 88"/>
                  <a:gd name="T8" fmla="*/ 0 w 88"/>
                  <a:gd name="T9" fmla="*/ 10 h 88"/>
                  <a:gd name="T10" fmla="*/ 0 w 88"/>
                  <a:gd name="T11" fmla="*/ 10 h 88"/>
                  <a:gd name="T12" fmla="*/ 0 w 88"/>
                  <a:gd name="T13" fmla="*/ 78 h 88"/>
                  <a:gd name="T14" fmla="*/ 22 w 88"/>
                  <a:gd name="T15" fmla="*/ 69 h 88"/>
                  <a:gd name="T16" fmla="*/ 44 w 88"/>
                  <a:gd name="T17" fmla="*/ 78 h 88"/>
                  <a:gd name="T18" fmla="*/ 44 w 88"/>
                  <a:gd name="T19" fmla="*/ 78 h 88"/>
                  <a:gd name="T20" fmla="*/ 66 w 88"/>
                  <a:gd name="T21" fmla="*/ 88 h 88"/>
                  <a:gd name="T22" fmla="*/ 88 w 88"/>
                  <a:gd name="T23" fmla="*/ 78 h 88"/>
                  <a:gd name="T24" fmla="*/ 88 w 88"/>
                  <a:gd name="T25" fmla="*/ 78 h 88"/>
                  <a:gd name="T26" fmla="*/ 88 w 88"/>
                  <a:gd name="T27" fmla="*/ 10 h 88"/>
                  <a:gd name="T28" fmla="*/ 66 w 88"/>
                  <a:gd name="T29" fmla="*/ 2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66" y="20"/>
                    </a:moveTo>
                    <a:cubicBezTo>
                      <a:pt x="58" y="20"/>
                      <a:pt x="50" y="16"/>
                      <a:pt x="44" y="10"/>
                    </a:cubicBezTo>
                    <a:cubicBezTo>
                      <a:pt x="44" y="10"/>
                      <a:pt x="44" y="10"/>
                      <a:pt x="44" y="10"/>
                    </a:cubicBezTo>
                    <a:cubicBezTo>
                      <a:pt x="38" y="4"/>
                      <a:pt x="30" y="0"/>
                      <a:pt x="22" y="0"/>
                    </a:cubicBezTo>
                    <a:cubicBezTo>
                      <a:pt x="14" y="0"/>
                      <a:pt x="6" y="4"/>
                      <a:pt x="0" y="10"/>
                    </a:cubicBezTo>
                    <a:cubicBezTo>
                      <a:pt x="0" y="10"/>
                      <a:pt x="0" y="10"/>
                      <a:pt x="0" y="10"/>
                    </a:cubicBezTo>
                    <a:cubicBezTo>
                      <a:pt x="0" y="78"/>
                      <a:pt x="0" y="78"/>
                      <a:pt x="0" y="78"/>
                    </a:cubicBezTo>
                    <a:cubicBezTo>
                      <a:pt x="6" y="72"/>
                      <a:pt x="14" y="69"/>
                      <a:pt x="22" y="69"/>
                    </a:cubicBezTo>
                    <a:cubicBezTo>
                      <a:pt x="30" y="69"/>
                      <a:pt x="38" y="72"/>
                      <a:pt x="44" y="78"/>
                    </a:cubicBezTo>
                    <a:cubicBezTo>
                      <a:pt x="44" y="78"/>
                      <a:pt x="44" y="78"/>
                      <a:pt x="44" y="78"/>
                    </a:cubicBezTo>
                    <a:cubicBezTo>
                      <a:pt x="50" y="85"/>
                      <a:pt x="58" y="88"/>
                      <a:pt x="66" y="88"/>
                    </a:cubicBezTo>
                    <a:cubicBezTo>
                      <a:pt x="75" y="88"/>
                      <a:pt x="82" y="85"/>
                      <a:pt x="88" y="78"/>
                    </a:cubicBezTo>
                    <a:cubicBezTo>
                      <a:pt x="88" y="78"/>
                      <a:pt x="88" y="78"/>
                      <a:pt x="88" y="78"/>
                    </a:cubicBezTo>
                    <a:cubicBezTo>
                      <a:pt x="88" y="10"/>
                      <a:pt x="88" y="10"/>
                      <a:pt x="88" y="10"/>
                    </a:cubicBezTo>
                    <a:cubicBezTo>
                      <a:pt x="82" y="16"/>
                      <a:pt x="75" y="20"/>
                      <a:pt x="66" y="2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B50F0C"/>
                  </a:solidFill>
                </a:endParaRPr>
              </a:p>
            </p:txBody>
          </p:sp>
          <p:sp>
            <p:nvSpPr>
              <p:cNvPr id="24" name="Freeform 30"/>
              <p:cNvSpPr>
                <a:spLocks/>
              </p:cNvSpPr>
              <p:nvPr/>
            </p:nvSpPr>
            <p:spPr bwMode="auto">
              <a:xfrm>
                <a:off x="9247188" y="5113338"/>
                <a:ext cx="52388" cy="481013"/>
              </a:xfrm>
              <a:custGeom>
                <a:avLst/>
                <a:gdLst>
                  <a:gd name="T0" fmla="*/ 7 w 14"/>
                  <a:gd name="T1" fmla="*/ 0 h 128"/>
                  <a:gd name="T2" fmla="*/ 0 w 14"/>
                  <a:gd name="T3" fmla="*/ 7 h 128"/>
                  <a:gd name="T4" fmla="*/ 0 w 14"/>
                  <a:gd name="T5" fmla="*/ 128 h 128"/>
                  <a:gd name="T6" fmla="*/ 14 w 14"/>
                  <a:gd name="T7" fmla="*/ 128 h 128"/>
                  <a:gd name="T8" fmla="*/ 14 w 14"/>
                  <a:gd name="T9" fmla="*/ 7 h 128"/>
                  <a:gd name="T10" fmla="*/ 7 w 14"/>
                  <a:gd name="T11" fmla="*/ 0 h 128"/>
                </a:gdLst>
                <a:ahLst/>
                <a:cxnLst>
                  <a:cxn ang="0">
                    <a:pos x="T0" y="T1"/>
                  </a:cxn>
                  <a:cxn ang="0">
                    <a:pos x="T2" y="T3"/>
                  </a:cxn>
                  <a:cxn ang="0">
                    <a:pos x="T4" y="T5"/>
                  </a:cxn>
                  <a:cxn ang="0">
                    <a:pos x="T6" y="T7"/>
                  </a:cxn>
                  <a:cxn ang="0">
                    <a:pos x="T8" y="T9"/>
                  </a:cxn>
                  <a:cxn ang="0">
                    <a:pos x="T10" y="T11"/>
                  </a:cxn>
                </a:cxnLst>
                <a:rect l="0" t="0" r="r" b="b"/>
                <a:pathLst>
                  <a:path w="14" h="128">
                    <a:moveTo>
                      <a:pt x="7" y="0"/>
                    </a:moveTo>
                    <a:cubicBezTo>
                      <a:pt x="3" y="0"/>
                      <a:pt x="0" y="3"/>
                      <a:pt x="0" y="7"/>
                    </a:cubicBezTo>
                    <a:cubicBezTo>
                      <a:pt x="0" y="128"/>
                      <a:pt x="0" y="128"/>
                      <a:pt x="0" y="128"/>
                    </a:cubicBezTo>
                    <a:cubicBezTo>
                      <a:pt x="14" y="128"/>
                      <a:pt x="14" y="128"/>
                      <a:pt x="14" y="128"/>
                    </a:cubicBezTo>
                    <a:cubicBezTo>
                      <a:pt x="14" y="7"/>
                      <a:pt x="14" y="7"/>
                      <a:pt x="14" y="7"/>
                    </a:cubicBezTo>
                    <a:cubicBezTo>
                      <a:pt x="14" y="3"/>
                      <a:pt x="11" y="0"/>
                      <a:pt x="7" y="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B50F0C"/>
                  </a:solidFill>
                </a:endParaRPr>
              </a:p>
            </p:txBody>
          </p:sp>
        </p:grpSp>
        <p:sp>
          <p:nvSpPr>
            <p:cNvPr id="26" name="文本框 25"/>
            <p:cNvSpPr txBox="1"/>
            <p:nvPr/>
          </p:nvSpPr>
          <p:spPr>
            <a:xfrm>
              <a:off x="1969320" y="3044978"/>
              <a:ext cx="3947160" cy="584775"/>
            </a:xfrm>
            <a:prstGeom prst="rect">
              <a:avLst/>
            </a:prstGeom>
            <a:noFill/>
          </p:spPr>
          <p:txBody>
            <a:bodyPr wrap="square" rtlCol="0">
              <a:spAutoFit/>
            </a:bodyPr>
            <a:lstStyle/>
            <a:p>
              <a:r>
                <a:rPr lang="zh-CN" altLang="en-US" sz="3200" dirty="0">
                  <a:solidFill>
                    <a:schemeClr val="tx1">
                      <a:lumMod val="85000"/>
                      <a:lumOff val="15000"/>
                    </a:schemeClr>
                  </a:solidFill>
                  <a:latin typeface="+mn-ea"/>
                </a:rPr>
                <a:t>数据的来源与说明</a:t>
              </a:r>
            </a:p>
          </p:txBody>
        </p:sp>
        <p:grpSp>
          <p:nvGrpSpPr>
            <p:cNvPr id="28" name="组合 27"/>
            <p:cNvGrpSpPr/>
            <p:nvPr/>
          </p:nvGrpSpPr>
          <p:grpSpPr>
            <a:xfrm>
              <a:off x="1168312" y="3856497"/>
              <a:ext cx="3024495" cy="763271"/>
              <a:chOff x="2654302" y="2726689"/>
              <a:chExt cx="3024495" cy="763271"/>
            </a:xfrm>
          </p:grpSpPr>
          <p:grpSp>
            <p:nvGrpSpPr>
              <p:cNvPr id="29" name="组合 28"/>
              <p:cNvGrpSpPr/>
              <p:nvPr/>
            </p:nvGrpSpPr>
            <p:grpSpPr>
              <a:xfrm>
                <a:off x="2654302" y="2726689"/>
                <a:ext cx="616576" cy="702311"/>
                <a:chOff x="9247188" y="5113338"/>
                <a:chExt cx="420687" cy="481013"/>
              </a:xfrm>
            </p:grpSpPr>
            <p:sp>
              <p:nvSpPr>
                <p:cNvPr id="31" name="Freeform 29"/>
                <p:cNvSpPr>
                  <a:spLocks/>
                </p:cNvSpPr>
                <p:nvPr/>
              </p:nvSpPr>
              <p:spPr bwMode="auto">
                <a:xfrm>
                  <a:off x="9337675" y="5113338"/>
                  <a:ext cx="330200" cy="330200"/>
                </a:xfrm>
                <a:custGeom>
                  <a:avLst/>
                  <a:gdLst>
                    <a:gd name="T0" fmla="*/ 66 w 88"/>
                    <a:gd name="T1" fmla="*/ 20 h 88"/>
                    <a:gd name="T2" fmla="*/ 44 w 88"/>
                    <a:gd name="T3" fmla="*/ 10 h 88"/>
                    <a:gd name="T4" fmla="*/ 44 w 88"/>
                    <a:gd name="T5" fmla="*/ 10 h 88"/>
                    <a:gd name="T6" fmla="*/ 22 w 88"/>
                    <a:gd name="T7" fmla="*/ 0 h 88"/>
                    <a:gd name="T8" fmla="*/ 0 w 88"/>
                    <a:gd name="T9" fmla="*/ 10 h 88"/>
                    <a:gd name="T10" fmla="*/ 0 w 88"/>
                    <a:gd name="T11" fmla="*/ 10 h 88"/>
                    <a:gd name="T12" fmla="*/ 0 w 88"/>
                    <a:gd name="T13" fmla="*/ 78 h 88"/>
                    <a:gd name="T14" fmla="*/ 22 w 88"/>
                    <a:gd name="T15" fmla="*/ 69 h 88"/>
                    <a:gd name="T16" fmla="*/ 44 w 88"/>
                    <a:gd name="T17" fmla="*/ 78 h 88"/>
                    <a:gd name="T18" fmla="*/ 44 w 88"/>
                    <a:gd name="T19" fmla="*/ 78 h 88"/>
                    <a:gd name="T20" fmla="*/ 66 w 88"/>
                    <a:gd name="T21" fmla="*/ 88 h 88"/>
                    <a:gd name="T22" fmla="*/ 88 w 88"/>
                    <a:gd name="T23" fmla="*/ 78 h 88"/>
                    <a:gd name="T24" fmla="*/ 88 w 88"/>
                    <a:gd name="T25" fmla="*/ 78 h 88"/>
                    <a:gd name="T26" fmla="*/ 88 w 88"/>
                    <a:gd name="T27" fmla="*/ 10 h 88"/>
                    <a:gd name="T28" fmla="*/ 66 w 88"/>
                    <a:gd name="T29" fmla="*/ 2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66" y="20"/>
                      </a:moveTo>
                      <a:cubicBezTo>
                        <a:pt x="58" y="20"/>
                        <a:pt x="50" y="16"/>
                        <a:pt x="44" y="10"/>
                      </a:cubicBezTo>
                      <a:cubicBezTo>
                        <a:pt x="44" y="10"/>
                        <a:pt x="44" y="10"/>
                        <a:pt x="44" y="10"/>
                      </a:cubicBezTo>
                      <a:cubicBezTo>
                        <a:pt x="38" y="4"/>
                        <a:pt x="30" y="0"/>
                        <a:pt x="22" y="0"/>
                      </a:cubicBezTo>
                      <a:cubicBezTo>
                        <a:pt x="14" y="0"/>
                        <a:pt x="6" y="4"/>
                        <a:pt x="0" y="10"/>
                      </a:cubicBezTo>
                      <a:cubicBezTo>
                        <a:pt x="0" y="10"/>
                        <a:pt x="0" y="10"/>
                        <a:pt x="0" y="10"/>
                      </a:cubicBezTo>
                      <a:cubicBezTo>
                        <a:pt x="0" y="78"/>
                        <a:pt x="0" y="78"/>
                        <a:pt x="0" y="78"/>
                      </a:cubicBezTo>
                      <a:cubicBezTo>
                        <a:pt x="6" y="72"/>
                        <a:pt x="14" y="69"/>
                        <a:pt x="22" y="69"/>
                      </a:cubicBezTo>
                      <a:cubicBezTo>
                        <a:pt x="30" y="69"/>
                        <a:pt x="38" y="72"/>
                        <a:pt x="44" y="78"/>
                      </a:cubicBezTo>
                      <a:cubicBezTo>
                        <a:pt x="44" y="78"/>
                        <a:pt x="44" y="78"/>
                        <a:pt x="44" y="78"/>
                      </a:cubicBezTo>
                      <a:cubicBezTo>
                        <a:pt x="50" y="85"/>
                        <a:pt x="58" y="88"/>
                        <a:pt x="66" y="88"/>
                      </a:cubicBezTo>
                      <a:cubicBezTo>
                        <a:pt x="75" y="88"/>
                        <a:pt x="82" y="85"/>
                        <a:pt x="88" y="78"/>
                      </a:cubicBezTo>
                      <a:cubicBezTo>
                        <a:pt x="88" y="78"/>
                        <a:pt x="88" y="78"/>
                        <a:pt x="88" y="78"/>
                      </a:cubicBezTo>
                      <a:cubicBezTo>
                        <a:pt x="88" y="10"/>
                        <a:pt x="88" y="10"/>
                        <a:pt x="88" y="10"/>
                      </a:cubicBezTo>
                      <a:cubicBezTo>
                        <a:pt x="82" y="16"/>
                        <a:pt x="75" y="20"/>
                        <a:pt x="66" y="2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0"/>
                <p:cNvSpPr>
                  <a:spLocks/>
                </p:cNvSpPr>
                <p:nvPr/>
              </p:nvSpPr>
              <p:spPr bwMode="auto">
                <a:xfrm>
                  <a:off x="9247188" y="5113338"/>
                  <a:ext cx="52388" cy="481013"/>
                </a:xfrm>
                <a:custGeom>
                  <a:avLst/>
                  <a:gdLst>
                    <a:gd name="T0" fmla="*/ 7 w 14"/>
                    <a:gd name="T1" fmla="*/ 0 h 128"/>
                    <a:gd name="T2" fmla="*/ 0 w 14"/>
                    <a:gd name="T3" fmla="*/ 7 h 128"/>
                    <a:gd name="T4" fmla="*/ 0 w 14"/>
                    <a:gd name="T5" fmla="*/ 128 h 128"/>
                    <a:gd name="T6" fmla="*/ 14 w 14"/>
                    <a:gd name="T7" fmla="*/ 128 h 128"/>
                    <a:gd name="T8" fmla="*/ 14 w 14"/>
                    <a:gd name="T9" fmla="*/ 7 h 128"/>
                    <a:gd name="T10" fmla="*/ 7 w 14"/>
                    <a:gd name="T11" fmla="*/ 0 h 128"/>
                  </a:gdLst>
                  <a:ahLst/>
                  <a:cxnLst>
                    <a:cxn ang="0">
                      <a:pos x="T0" y="T1"/>
                    </a:cxn>
                    <a:cxn ang="0">
                      <a:pos x="T2" y="T3"/>
                    </a:cxn>
                    <a:cxn ang="0">
                      <a:pos x="T4" y="T5"/>
                    </a:cxn>
                    <a:cxn ang="0">
                      <a:pos x="T6" y="T7"/>
                    </a:cxn>
                    <a:cxn ang="0">
                      <a:pos x="T8" y="T9"/>
                    </a:cxn>
                    <a:cxn ang="0">
                      <a:pos x="T10" y="T11"/>
                    </a:cxn>
                  </a:cxnLst>
                  <a:rect l="0" t="0" r="r" b="b"/>
                  <a:pathLst>
                    <a:path w="14" h="128">
                      <a:moveTo>
                        <a:pt x="7" y="0"/>
                      </a:moveTo>
                      <a:cubicBezTo>
                        <a:pt x="3" y="0"/>
                        <a:pt x="0" y="3"/>
                        <a:pt x="0" y="7"/>
                      </a:cubicBezTo>
                      <a:cubicBezTo>
                        <a:pt x="0" y="128"/>
                        <a:pt x="0" y="128"/>
                        <a:pt x="0" y="128"/>
                      </a:cubicBezTo>
                      <a:cubicBezTo>
                        <a:pt x="14" y="128"/>
                        <a:pt x="14" y="128"/>
                        <a:pt x="14" y="128"/>
                      </a:cubicBezTo>
                      <a:cubicBezTo>
                        <a:pt x="14" y="7"/>
                        <a:pt x="14" y="7"/>
                        <a:pt x="14" y="7"/>
                      </a:cubicBezTo>
                      <a:cubicBezTo>
                        <a:pt x="14" y="3"/>
                        <a:pt x="11" y="0"/>
                        <a:pt x="7" y="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 name="文本框 29"/>
              <p:cNvSpPr txBox="1"/>
              <p:nvPr/>
            </p:nvSpPr>
            <p:spPr>
              <a:xfrm>
                <a:off x="3438517" y="2905185"/>
                <a:ext cx="2240280" cy="584775"/>
              </a:xfrm>
              <a:prstGeom prst="rect">
                <a:avLst/>
              </a:prstGeom>
              <a:noFill/>
            </p:spPr>
            <p:txBody>
              <a:bodyPr wrap="square" rtlCol="0">
                <a:spAutoFit/>
              </a:bodyPr>
              <a:lstStyle/>
              <a:p>
                <a:r>
                  <a:rPr lang="zh-CN" altLang="en-US" sz="3200" dirty="0">
                    <a:solidFill>
                      <a:schemeClr val="tx1">
                        <a:lumMod val="85000"/>
                        <a:lumOff val="15000"/>
                      </a:schemeClr>
                    </a:solidFill>
                    <a:latin typeface="+mn-ea"/>
                  </a:rPr>
                  <a:t>词频统计</a:t>
                </a:r>
              </a:p>
            </p:txBody>
          </p:sp>
        </p:grpSp>
        <p:grpSp>
          <p:nvGrpSpPr>
            <p:cNvPr id="45" name="组合 44"/>
            <p:cNvGrpSpPr/>
            <p:nvPr/>
          </p:nvGrpSpPr>
          <p:grpSpPr>
            <a:xfrm>
              <a:off x="7389592" y="2866482"/>
              <a:ext cx="3872769" cy="2251461"/>
              <a:chOff x="7992472" y="2311733"/>
              <a:chExt cx="3872769" cy="2251461"/>
            </a:xfrm>
          </p:grpSpPr>
          <p:grpSp>
            <p:nvGrpSpPr>
              <p:cNvPr id="33" name="组合 32"/>
              <p:cNvGrpSpPr/>
              <p:nvPr/>
            </p:nvGrpSpPr>
            <p:grpSpPr>
              <a:xfrm>
                <a:off x="7992472" y="2311733"/>
                <a:ext cx="3024495" cy="763271"/>
                <a:chOff x="2654302" y="2726689"/>
                <a:chExt cx="3024495" cy="763271"/>
              </a:xfrm>
            </p:grpSpPr>
            <p:grpSp>
              <p:nvGrpSpPr>
                <p:cNvPr id="34" name="组合 33"/>
                <p:cNvGrpSpPr/>
                <p:nvPr/>
              </p:nvGrpSpPr>
              <p:grpSpPr>
                <a:xfrm>
                  <a:off x="2654302" y="2726689"/>
                  <a:ext cx="616576" cy="702311"/>
                  <a:chOff x="9247188" y="5113338"/>
                  <a:chExt cx="420687" cy="481013"/>
                </a:xfrm>
              </p:grpSpPr>
              <p:sp>
                <p:nvSpPr>
                  <p:cNvPr id="36" name="Freeform 29"/>
                  <p:cNvSpPr>
                    <a:spLocks/>
                  </p:cNvSpPr>
                  <p:nvPr/>
                </p:nvSpPr>
                <p:spPr bwMode="auto">
                  <a:xfrm>
                    <a:off x="9337675" y="5113338"/>
                    <a:ext cx="330200" cy="330200"/>
                  </a:xfrm>
                  <a:custGeom>
                    <a:avLst/>
                    <a:gdLst>
                      <a:gd name="T0" fmla="*/ 66 w 88"/>
                      <a:gd name="T1" fmla="*/ 20 h 88"/>
                      <a:gd name="T2" fmla="*/ 44 w 88"/>
                      <a:gd name="T3" fmla="*/ 10 h 88"/>
                      <a:gd name="T4" fmla="*/ 44 w 88"/>
                      <a:gd name="T5" fmla="*/ 10 h 88"/>
                      <a:gd name="T6" fmla="*/ 22 w 88"/>
                      <a:gd name="T7" fmla="*/ 0 h 88"/>
                      <a:gd name="T8" fmla="*/ 0 w 88"/>
                      <a:gd name="T9" fmla="*/ 10 h 88"/>
                      <a:gd name="T10" fmla="*/ 0 w 88"/>
                      <a:gd name="T11" fmla="*/ 10 h 88"/>
                      <a:gd name="T12" fmla="*/ 0 w 88"/>
                      <a:gd name="T13" fmla="*/ 78 h 88"/>
                      <a:gd name="T14" fmla="*/ 22 w 88"/>
                      <a:gd name="T15" fmla="*/ 69 h 88"/>
                      <a:gd name="T16" fmla="*/ 44 w 88"/>
                      <a:gd name="T17" fmla="*/ 78 h 88"/>
                      <a:gd name="T18" fmla="*/ 44 w 88"/>
                      <a:gd name="T19" fmla="*/ 78 h 88"/>
                      <a:gd name="T20" fmla="*/ 66 w 88"/>
                      <a:gd name="T21" fmla="*/ 88 h 88"/>
                      <a:gd name="T22" fmla="*/ 88 w 88"/>
                      <a:gd name="T23" fmla="*/ 78 h 88"/>
                      <a:gd name="T24" fmla="*/ 88 w 88"/>
                      <a:gd name="T25" fmla="*/ 78 h 88"/>
                      <a:gd name="T26" fmla="*/ 88 w 88"/>
                      <a:gd name="T27" fmla="*/ 10 h 88"/>
                      <a:gd name="T28" fmla="*/ 66 w 88"/>
                      <a:gd name="T29" fmla="*/ 2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66" y="20"/>
                        </a:moveTo>
                        <a:cubicBezTo>
                          <a:pt x="58" y="20"/>
                          <a:pt x="50" y="16"/>
                          <a:pt x="44" y="10"/>
                        </a:cubicBezTo>
                        <a:cubicBezTo>
                          <a:pt x="44" y="10"/>
                          <a:pt x="44" y="10"/>
                          <a:pt x="44" y="10"/>
                        </a:cubicBezTo>
                        <a:cubicBezTo>
                          <a:pt x="38" y="4"/>
                          <a:pt x="30" y="0"/>
                          <a:pt x="22" y="0"/>
                        </a:cubicBezTo>
                        <a:cubicBezTo>
                          <a:pt x="14" y="0"/>
                          <a:pt x="6" y="4"/>
                          <a:pt x="0" y="10"/>
                        </a:cubicBezTo>
                        <a:cubicBezTo>
                          <a:pt x="0" y="10"/>
                          <a:pt x="0" y="10"/>
                          <a:pt x="0" y="10"/>
                        </a:cubicBezTo>
                        <a:cubicBezTo>
                          <a:pt x="0" y="78"/>
                          <a:pt x="0" y="78"/>
                          <a:pt x="0" y="78"/>
                        </a:cubicBezTo>
                        <a:cubicBezTo>
                          <a:pt x="6" y="72"/>
                          <a:pt x="14" y="69"/>
                          <a:pt x="22" y="69"/>
                        </a:cubicBezTo>
                        <a:cubicBezTo>
                          <a:pt x="30" y="69"/>
                          <a:pt x="38" y="72"/>
                          <a:pt x="44" y="78"/>
                        </a:cubicBezTo>
                        <a:cubicBezTo>
                          <a:pt x="44" y="78"/>
                          <a:pt x="44" y="78"/>
                          <a:pt x="44" y="78"/>
                        </a:cubicBezTo>
                        <a:cubicBezTo>
                          <a:pt x="50" y="85"/>
                          <a:pt x="58" y="88"/>
                          <a:pt x="66" y="88"/>
                        </a:cubicBezTo>
                        <a:cubicBezTo>
                          <a:pt x="75" y="88"/>
                          <a:pt x="82" y="85"/>
                          <a:pt x="88" y="78"/>
                        </a:cubicBezTo>
                        <a:cubicBezTo>
                          <a:pt x="88" y="78"/>
                          <a:pt x="88" y="78"/>
                          <a:pt x="88" y="78"/>
                        </a:cubicBezTo>
                        <a:cubicBezTo>
                          <a:pt x="88" y="10"/>
                          <a:pt x="88" y="10"/>
                          <a:pt x="88" y="10"/>
                        </a:cubicBezTo>
                        <a:cubicBezTo>
                          <a:pt x="82" y="16"/>
                          <a:pt x="75" y="20"/>
                          <a:pt x="66" y="2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0"/>
                  <p:cNvSpPr>
                    <a:spLocks/>
                  </p:cNvSpPr>
                  <p:nvPr/>
                </p:nvSpPr>
                <p:spPr bwMode="auto">
                  <a:xfrm>
                    <a:off x="9247188" y="5113338"/>
                    <a:ext cx="52388" cy="481013"/>
                  </a:xfrm>
                  <a:custGeom>
                    <a:avLst/>
                    <a:gdLst>
                      <a:gd name="T0" fmla="*/ 7 w 14"/>
                      <a:gd name="T1" fmla="*/ 0 h 128"/>
                      <a:gd name="T2" fmla="*/ 0 w 14"/>
                      <a:gd name="T3" fmla="*/ 7 h 128"/>
                      <a:gd name="T4" fmla="*/ 0 w 14"/>
                      <a:gd name="T5" fmla="*/ 128 h 128"/>
                      <a:gd name="T6" fmla="*/ 14 w 14"/>
                      <a:gd name="T7" fmla="*/ 128 h 128"/>
                      <a:gd name="T8" fmla="*/ 14 w 14"/>
                      <a:gd name="T9" fmla="*/ 7 h 128"/>
                      <a:gd name="T10" fmla="*/ 7 w 14"/>
                      <a:gd name="T11" fmla="*/ 0 h 128"/>
                    </a:gdLst>
                    <a:ahLst/>
                    <a:cxnLst>
                      <a:cxn ang="0">
                        <a:pos x="T0" y="T1"/>
                      </a:cxn>
                      <a:cxn ang="0">
                        <a:pos x="T2" y="T3"/>
                      </a:cxn>
                      <a:cxn ang="0">
                        <a:pos x="T4" y="T5"/>
                      </a:cxn>
                      <a:cxn ang="0">
                        <a:pos x="T6" y="T7"/>
                      </a:cxn>
                      <a:cxn ang="0">
                        <a:pos x="T8" y="T9"/>
                      </a:cxn>
                      <a:cxn ang="0">
                        <a:pos x="T10" y="T11"/>
                      </a:cxn>
                    </a:cxnLst>
                    <a:rect l="0" t="0" r="r" b="b"/>
                    <a:pathLst>
                      <a:path w="14" h="128">
                        <a:moveTo>
                          <a:pt x="7" y="0"/>
                        </a:moveTo>
                        <a:cubicBezTo>
                          <a:pt x="3" y="0"/>
                          <a:pt x="0" y="3"/>
                          <a:pt x="0" y="7"/>
                        </a:cubicBezTo>
                        <a:cubicBezTo>
                          <a:pt x="0" y="128"/>
                          <a:pt x="0" y="128"/>
                          <a:pt x="0" y="128"/>
                        </a:cubicBezTo>
                        <a:cubicBezTo>
                          <a:pt x="14" y="128"/>
                          <a:pt x="14" y="128"/>
                          <a:pt x="14" y="128"/>
                        </a:cubicBezTo>
                        <a:cubicBezTo>
                          <a:pt x="14" y="7"/>
                          <a:pt x="14" y="7"/>
                          <a:pt x="14" y="7"/>
                        </a:cubicBezTo>
                        <a:cubicBezTo>
                          <a:pt x="14" y="3"/>
                          <a:pt x="11" y="0"/>
                          <a:pt x="7" y="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5" name="文本框 34"/>
                <p:cNvSpPr txBox="1"/>
                <p:nvPr/>
              </p:nvSpPr>
              <p:spPr>
                <a:xfrm>
                  <a:off x="3438517" y="2905185"/>
                  <a:ext cx="2240280" cy="584775"/>
                </a:xfrm>
                <a:prstGeom prst="rect">
                  <a:avLst/>
                </a:prstGeom>
                <a:noFill/>
              </p:spPr>
              <p:txBody>
                <a:bodyPr wrap="square" rtlCol="0">
                  <a:spAutoFit/>
                </a:bodyPr>
                <a:lstStyle/>
                <a:p>
                  <a:r>
                    <a:rPr lang="zh-CN" altLang="en-US" sz="3200" dirty="0">
                      <a:solidFill>
                        <a:schemeClr val="tx1">
                          <a:lumMod val="85000"/>
                          <a:lumOff val="15000"/>
                        </a:schemeClr>
                      </a:solidFill>
                      <a:latin typeface="+mn-ea"/>
                    </a:rPr>
                    <a:t>描述性分析</a:t>
                  </a:r>
                </a:p>
              </p:txBody>
            </p:sp>
          </p:grpSp>
          <p:grpSp>
            <p:nvGrpSpPr>
              <p:cNvPr id="38" name="组合 37"/>
              <p:cNvGrpSpPr/>
              <p:nvPr/>
            </p:nvGrpSpPr>
            <p:grpSpPr>
              <a:xfrm>
                <a:off x="7992472" y="3307480"/>
                <a:ext cx="3872769" cy="1255714"/>
                <a:chOff x="2654302" y="2726689"/>
                <a:chExt cx="3872769" cy="1255714"/>
              </a:xfrm>
            </p:grpSpPr>
            <p:grpSp>
              <p:nvGrpSpPr>
                <p:cNvPr id="39" name="组合 38"/>
                <p:cNvGrpSpPr/>
                <p:nvPr/>
              </p:nvGrpSpPr>
              <p:grpSpPr>
                <a:xfrm>
                  <a:off x="2654302" y="2726689"/>
                  <a:ext cx="616576" cy="702311"/>
                  <a:chOff x="9247188" y="5113338"/>
                  <a:chExt cx="420687" cy="481013"/>
                </a:xfrm>
              </p:grpSpPr>
              <p:sp>
                <p:nvSpPr>
                  <p:cNvPr id="41" name="Freeform 29"/>
                  <p:cNvSpPr>
                    <a:spLocks/>
                  </p:cNvSpPr>
                  <p:nvPr/>
                </p:nvSpPr>
                <p:spPr bwMode="auto">
                  <a:xfrm>
                    <a:off x="9337675" y="5113338"/>
                    <a:ext cx="330200" cy="330200"/>
                  </a:xfrm>
                  <a:custGeom>
                    <a:avLst/>
                    <a:gdLst>
                      <a:gd name="T0" fmla="*/ 66 w 88"/>
                      <a:gd name="T1" fmla="*/ 20 h 88"/>
                      <a:gd name="T2" fmla="*/ 44 w 88"/>
                      <a:gd name="T3" fmla="*/ 10 h 88"/>
                      <a:gd name="T4" fmla="*/ 44 w 88"/>
                      <a:gd name="T5" fmla="*/ 10 h 88"/>
                      <a:gd name="T6" fmla="*/ 22 w 88"/>
                      <a:gd name="T7" fmla="*/ 0 h 88"/>
                      <a:gd name="T8" fmla="*/ 0 w 88"/>
                      <a:gd name="T9" fmla="*/ 10 h 88"/>
                      <a:gd name="T10" fmla="*/ 0 w 88"/>
                      <a:gd name="T11" fmla="*/ 10 h 88"/>
                      <a:gd name="T12" fmla="*/ 0 w 88"/>
                      <a:gd name="T13" fmla="*/ 78 h 88"/>
                      <a:gd name="T14" fmla="*/ 22 w 88"/>
                      <a:gd name="T15" fmla="*/ 69 h 88"/>
                      <a:gd name="T16" fmla="*/ 44 w 88"/>
                      <a:gd name="T17" fmla="*/ 78 h 88"/>
                      <a:gd name="T18" fmla="*/ 44 w 88"/>
                      <a:gd name="T19" fmla="*/ 78 h 88"/>
                      <a:gd name="T20" fmla="*/ 66 w 88"/>
                      <a:gd name="T21" fmla="*/ 88 h 88"/>
                      <a:gd name="T22" fmla="*/ 88 w 88"/>
                      <a:gd name="T23" fmla="*/ 78 h 88"/>
                      <a:gd name="T24" fmla="*/ 88 w 88"/>
                      <a:gd name="T25" fmla="*/ 78 h 88"/>
                      <a:gd name="T26" fmla="*/ 88 w 88"/>
                      <a:gd name="T27" fmla="*/ 10 h 88"/>
                      <a:gd name="T28" fmla="*/ 66 w 88"/>
                      <a:gd name="T29" fmla="*/ 2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66" y="20"/>
                        </a:moveTo>
                        <a:cubicBezTo>
                          <a:pt x="58" y="20"/>
                          <a:pt x="50" y="16"/>
                          <a:pt x="44" y="10"/>
                        </a:cubicBezTo>
                        <a:cubicBezTo>
                          <a:pt x="44" y="10"/>
                          <a:pt x="44" y="10"/>
                          <a:pt x="44" y="10"/>
                        </a:cubicBezTo>
                        <a:cubicBezTo>
                          <a:pt x="38" y="4"/>
                          <a:pt x="30" y="0"/>
                          <a:pt x="22" y="0"/>
                        </a:cubicBezTo>
                        <a:cubicBezTo>
                          <a:pt x="14" y="0"/>
                          <a:pt x="6" y="4"/>
                          <a:pt x="0" y="10"/>
                        </a:cubicBezTo>
                        <a:cubicBezTo>
                          <a:pt x="0" y="10"/>
                          <a:pt x="0" y="10"/>
                          <a:pt x="0" y="10"/>
                        </a:cubicBezTo>
                        <a:cubicBezTo>
                          <a:pt x="0" y="78"/>
                          <a:pt x="0" y="78"/>
                          <a:pt x="0" y="78"/>
                        </a:cubicBezTo>
                        <a:cubicBezTo>
                          <a:pt x="6" y="72"/>
                          <a:pt x="14" y="69"/>
                          <a:pt x="22" y="69"/>
                        </a:cubicBezTo>
                        <a:cubicBezTo>
                          <a:pt x="30" y="69"/>
                          <a:pt x="38" y="72"/>
                          <a:pt x="44" y="78"/>
                        </a:cubicBezTo>
                        <a:cubicBezTo>
                          <a:pt x="44" y="78"/>
                          <a:pt x="44" y="78"/>
                          <a:pt x="44" y="78"/>
                        </a:cubicBezTo>
                        <a:cubicBezTo>
                          <a:pt x="50" y="85"/>
                          <a:pt x="58" y="88"/>
                          <a:pt x="66" y="88"/>
                        </a:cubicBezTo>
                        <a:cubicBezTo>
                          <a:pt x="75" y="88"/>
                          <a:pt x="82" y="85"/>
                          <a:pt x="88" y="78"/>
                        </a:cubicBezTo>
                        <a:cubicBezTo>
                          <a:pt x="88" y="78"/>
                          <a:pt x="88" y="78"/>
                          <a:pt x="88" y="78"/>
                        </a:cubicBezTo>
                        <a:cubicBezTo>
                          <a:pt x="88" y="10"/>
                          <a:pt x="88" y="10"/>
                          <a:pt x="88" y="10"/>
                        </a:cubicBezTo>
                        <a:cubicBezTo>
                          <a:pt x="82" y="16"/>
                          <a:pt x="75" y="20"/>
                          <a:pt x="66" y="2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0"/>
                  <p:cNvSpPr>
                    <a:spLocks/>
                  </p:cNvSpPr>
                  <p:nvPr/>
                </p:nvSpPr>
                <p:spPr bwMode="auto">
                  <a:xfrm>
                    <a:off x="9247188" y="5113338"/>
                    <a:ext cx="52388" cy="481013"/>
                  </a:xfrm>
                  <a:custGeom>
                    <a:avLst/>
                    <a:gdLst>
                      <a:gd name="T0" fmla="*/ 7 w 14"/>
                      <a:gd name="T1" fmla="*/ 0 h 128"/>
                      <a:gd name="T2" fmla="*/ 0 w 14"/>
                      <a:gd name="T3" fmla="*/ 7 h 128"/>
                      <a:gd name="T4" fmla="*/ 0 w 14"/>
                      <a:gd name="T5" fmla="*/ 128 h 128"/>
                      <a:gd name="T6" fmla="*/ 14 w 14"/>
                      <a:gd name="T7" fmla="*/ 128 h 128"/>
                      <a:gd name="T8" fmla="*/ 14 w 14"/>
                      <a:gd name="T9" fmla="*/ 7 h 128"/>
                      <a:gd name="T10" fmla="*/ 7 w 14"/>
                      <a:gd name="T11" fmla="*/ 0 h 128"/>
                    </a:gdLst>
                    <a:ahLst/>
                    <a:cxnLst>
                      <a:cxn ang="0">
                        <a:pos x="T0" y="T1"/>
                      </a:cxn>
                      <a:cxn ang="0">
                        <a:pos x="T2" y="T3"/>
                      </a:cxn>
                      <a:cxn ang="0">
                        <a:pos x="T4" y="T5"/>
                      </a:cxn>
                      <a:cxn ang="0">
                        <a:pos x="T6" y="T7"/>
                      </a:cxn>
                      <a:cxn ang="0">
                        <a:pos x="T8" y="T9"/>
                      </a:cxn>
                      <a:cxn ang="0">
                        <a:pos x="T10" y="T11"/>
                      </a:cxn>
                    </a:cxnLst>
                    <a:rect l="0" t="0" r="r" b="b"/>
                    <a:pathLst>
                      <a:path w="14" h="128">
                        <a:moveTo>
                          <a:pt x="7" y="0"/>
                        </a:moveTo>
                        <a:cubicBezTo>
                          <a:pt x="3" y="0"/>
                          <a:pt x="0" y="3"/>
                          <a:pt x="0" y="7"/>
                        </a:cubicBezTo>
                        <a:cubicBezTo>
                          <a:pt x="0" y="128"/>
                          <a:pt x="0" y="128"/>
                          <a:pt x="0" y="128"/>
                        </a:cubicBezTo>
                        <a:cubicBezTo>
                          <a:pt x="14" y="128"/>
                          <a:pt x="14" y="128"/>
                          <a:pt x="14" y="128"/>
                        </a:cubicBezTo>
                        <a:cubicBezTo>
                          <a:pt x="14" y="7"/>
                          <a:pt x="14" y="7"/>
                          <a:pt x="14" y="7"/>
                        </a:cubicBezTo>
                        <a:cubicBezTo>
                          <a:pt x="14" y="3"/>
                          <a:pt x="11" y="0"/>
                          <a:pt x="7" y="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0" name="文本框 39"/>
                <p:cNvSpPr txBox="1"/>
                <p:nvPr/>
              </p:nvSpPr>
              <p:spPr>
                <a:xfrm>
                  <a:off x="3438517" y="2905185"/>
                  <a:ext cx="3088554" cy="1077218"/>
                </a:xfrm>
                <a:prstGeom prst="rect">
                  <a:avLst/>
                </a:prstGeom>
                <a:noFill/>
              </p:spPr>
              <p:txBody>
                <a:bodyPr wrap="square" rtlCol="0">
                  <a:spAutoFit/>
                </a:bodyPr>
                <a:lstStyle/>
                <a:p>
                  <a:r>
                    <a:rPr lang="zh-CN" altLang="en-US" sz="3200" dirty="0">
                      <a:solidFill>
                        <a:schemeClr val="tx1">
                          <a:lumMod val="85000"/>
                          <a:lumOff val="15000"/>
                        </a:schemeClr>
                      </a:solidFill>
                      <a:latin typeface="+mn-ea"/>
                    </a:rPr>
                    <a:t>新闻事件</a:t>
                  </a:r>
                  <a:endParaRPr lang="en-US" altLang="zh-CN" sz="3200" dirty="0">
                    <a:solidFill>
                      <a:schemeClr val="tx1">
                        <a:lumMod val="85000"/>
                        <a:lumOff val="15000"/>
                      </a:schemeClr>
                    </a:solidFill>
                    <a:latin typeface="+mn-ea"/>
                  </a:endParaRPr>
                </a:p>
                <a:p>
                  <a:r>
                    <a:rPr lang="zh-CN" altLang="en-US" sz="3200" dirty="0">
                      <a:solidFill>
                        <a:schemeClr val="tx1">
                          <a:lumMod val="85000"/>
                          <a:lumOff val="15000"/>
                        </a:schemeClr>
                      </a:solidFill>
                      <a:latin typeface="+mn-ea"/>
                    </a:rPr>
                    <a:t>机器学习分类器</a:t>
                  </a:r>
                </a:p>
              </p:txBody>
            </p:sp>
          </p:grpSp>
        </p:grpSp>
      </p:grpSp>
    </p:spTree>
    <p:extLst>
      <p:ext uri="{BB962C8B-B14F-4D97-AF65-F5344CB8AC3E}">
        <p14:creationId xmlns:p14="http://schemas.microsoft.com/office/powerpoint/2010/main" val="33062583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1000"/>
                                        <p:tgtEl>
                                          <p:spTgt spid="48"/>
                                        </p:tgtEl>
                                      </p:cBhvr>
                                    </p:animEffect>
                                    <p:anim calcmode="lin" valueType="num">
                                      <p:cBhvr>
                                        <p:cTn id="15" dur="1000" fill="hold"/>
                                        <p:tgtEl>
                                          <p:spTgt spid="48"/>
                                        </p:tgtEl>
                                        <p:attrNameLst>
                                          <p:attrName>ppt_x</p:attrName>
                                        </p:attrNameLst>
                                      </p:cBhvr>
                                      <p:tavLst>
                                        <p:tav tm="0">
                                          <p:val>
                                            <p:strVal val="#ppt_x"/>
                                          </p:val>
                                        </p:tav>
                                        <p:tav tm="100000">
                                          <p:val>
                                            <p:strVal val="#ppt_x"/>
                                          </p:val>
                                        </p:tav>
                                      </p:tavLst>
                                    </p:anim>
                                    <p:anim calcmode="lin" valueType="num">
                                      <p:cBhvr>
                                        <p:cTn id="1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BEAE7"/>
        </a:solidFill>
        <a:effectLst/>
      </p:bgPr>
    </p:bg>
    <p:spTree>
      <p:nvGrpSpPr>
        <p:cNvPr id="1" name=""/>
        <p:cNvGrpSpPr/>
        <p:nvPr/>
      </p:nvGrpSpPr>
      <p:grpSpPr>
        <a:xfrm>
          <a:off x="0" y="0"/>
          <a:ext cx="0" cy="0"/>
          <a:chOff x="0" y="0"/>
          <a:chExt cx="0" cy="0"/>
        </a:xfrm>
      </p:grpSpPr>
      <p:sp>
        <p:nvSpPr>
          <p:cNvPr id="10" name="菱形 9"/>
          <p:cNvSpPr/>
          <p:nvPr/>
        </p:nvSpPr>
        <p:spPr>
          <a:xfrm>
            <a:off x="987741" y="1126080"/>
            <a:ext cx="4010979" cy="2818985"/>
          </a:xfrm>
          <a:prstGeom prst="diamond">
            <a:avLst/>
          </a:prstGeom>
          <a:solidFill>
            <a:srgbClr val="DF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17"/>
          <p:cNvSpPr/>
          <p:nvPr/>
        </p:nvSpPr>
        <p:spPr>
          <a:xfrm>
            <a:off x="997265" y="3945065"/>
            <a:ext cx="4010979" cy="2818985"/>
          </a:xfrm>
          <a:prstGeom prst="diamond">
            <a:avLst/>
          </a:prstGeom>
          <a:solidFill>
            <a:srgbClr val="DF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0" y="1005840"/>
            <a:ext cx="12192000" cy="0"/>
          </a:xfrm>
          <a:prstGeom prst="line">
            <a:avLst/>
          </a:prstGeom>
          <a:ln w="57150">
            <a:solidFill>
              <a:srgbClr val="DF3232"/>
            </a:solidFill>
            <a:prstDash val="sysDash"/>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722120" y="1976157"/>
            <a:ext cx="2819400" cy="1015663"/>
          </a:xfrm>
          <a:prstGeom prst="rect">
            <a:avLst/>
          </a:prstGeom>
          <a:noFill/>
        </p:spPr>
        <p:txBody>
          <a:bodyPr wrap="square" rtlCol="0">
            <a:spAutoFit/>
          </a:bodyPr>
          <a:lstStyle/>
          <a:p>
            <a:pPr algn="ctr"/>
            <a:r>
              <a:rPr lang="zh-CN" altLang="en-US" sz="2000" dirty="0">
                <a:solidFill>
                  <a:schemeClr val="bg1"/>
                </a:solidFill>
              </a:rPr>
              <a:t>将时间分段</a:t>
            </a:r>
            <a:endParaRPr lang="en-US" altLang="zh-CN" sz="2000" dirty="0">
              <a:solidFill>
                <a:schemeClr val="bg1"/>
              </a:solidFill>
            </a:endParaRPr>
          </a:p>
          <a:p>
            <a:pPr algn="ctr"/>
            <a:r>
              <a:rPr lang="zh-CN" altLang="en-US" sz="2000" dirty="0">
                <a:solidFill>
                  <a:schemeClr val="bg1"/>
                </a:solidFill>
              </a:rPr>
              <a:t>起始：</a:t>
            </a:r>
            <a:r>
              <a:rPr lang="en-US" altLang="zh-CN" sz="2000" dirty="0">
                <a:solidFill>
                  <a:schemeClr val="bg1"/>
                </a:solidFill>
              </a:rPr>
              <a:t>3</a:t>
            </a:r>
            <a:r>
              <a:rPr lang="zh-CN" altLang="en-US" sz="2000" dirty="0">
                <a:solidFill>
                  <a:schemeClr val="bg1"/>
                </a:solidFill>
              </a:rPr>
              <a:t>月</a:t>
            </a:r>
            <a:r>
              <a:rPr lang="en-US" altLang="zh-CN" sz="2000" dirty="0">
                <a:solidFill>
                  <a:schemeClr val="bg1"/>
                </a:solidFill>
              </a:rPr>
              <a:t>20</a:t>
            </a:r>
            <a:r>
              <a:rPr lang="zh-CN" altLang="en-US" sz="2000" dirty="0">
                <a:solidFill>
                  <a:schemeClr val="bg1"/>
                </a:solidFill>
              </a:rPr>
              <a:t>日</a:t>
            </a:r>
            <a:r>
              <a:rPr lang="en-US" altLang="zh-CN" sz="2000" dirty="0">
                <a:solidFill>
                  <a:schemeClr val="bg1"/>
                </a:solidFill>
              </a:rPr>
              <a:t>-4</a:t>
            </a:r>
            <a:r>
              <a:rPr lang="zh-CN" altLang="en-US" sz="2000" dirty="0">
                <a:solidFill>
                  <a:schemeClr val="bg1"/>
                </a:solidFill>
              </a:rPr>
              <a:t>月</a:t>
            </a:r>
            <a:r>
              <a:rPr lang="en-US" altLang="zh-CN" sz="2000" dirty="0">
                <a:solidFill>
                  <a:schemeClr val="bg1"/>
                </a:solidFill>
              </a:rPr>
              <a:t>10</a:t>
            </a:r>
            <a:r>
              <a:rPr lang="zh-CN" altLang="en-US" sz="2000" dirty="0">
                <a:solidFill>
                  <a:schemeClr val="bg1"/>
                </a:solidFill>
              </a:rPr>
              <a:t>日</a:t>
            </a:r>
            <a:endParaRPr lang="en-US" altLang="zh-CN" sz="2000" dirty="0">
              <a:solidFill>
                <a:schemeClr val="bg1"/>
              </a:solidFill>
            </a:endParaRPr>
          </a:p>
          <a:p>
            <a:pPr algn="ctr"/>
            <a:r>
              <a:rPr lang="zh-CN" altLang="en-US" sz="2000" dirty="0">
                <a:solidFill>
                  <a:schemeClr val="bg1"/>
                </a:solidFill>
              </a:rPr>
              <a:t>末尾：</a:t>
            </a:r>
            <a:r>
              <a:rPr lang="en-US" altLang="zh-CN" sz="2000" dirty="0">
                <a:solidFill>
                  <a:schemeClr val="bg1"/>
                </a:solidFill>
              </a:rPr>
              <a:t>4</a:t>
            </a:r>
            <a:r>
              <a:rPr lang="zh-CN" altLang="en-US" sz="2000" dirty="0">
                <a:solidFill>
                  <a:schemeClr val="bg1"/>
                </a:solidFill>
              </a:rPr>
              <a:t>月</a:t>
            </a:r>
            <a:r>
              <a:rPr lang="en-US" altLang="zh-CN" sz="2000" dirty="0">
                <a:solidFill>
                  <a:schemeClr val="bg1"/>
                </a:solidFill>
              </a:rPr>
              <a:t>11</a:t>
            </a:r>
            <a:r>
              <a:rPr lang="zh-CN" altLang="en-US" sz="2000" dirty="0">
                <a:solidFill>
                  <a:schemeClr val="bg1"/>
                </a:solidFill>
              </a:rPr>
              <a:t>日</a:t>
            </a:r>
            <a:r>
              <a:rPr lang="en-US" altLang="zh-CN" sz="2000" dirty="0">
                <a:solidFill>
                  <a:schemeClr val="bg1"/>
                </a:solidFill>
              </a:rPr>
              <a:t>-4</a:t>
            </a:r>
            <a:r>
              <a:rPr lang="zh-CN" altLang="en-US" sz="2000" dirty="0">
                <a:solidFill>
                  <a:schemeClr val="bg1"/>
                </a:solidFill>
              </a:rPr>
              <a:t>月</a:t>
            </a:r>
            <a:r>
              <a:rPr lang="en-US" altLang="zh-CN" sz="2000" dirty="0">
                <a:solidFill>
                  <a:schemeClr val="bg1"/>
                </a:solidFill>
              </a:rPr>
              <a:t>30</a:t>
            </a:r>
            <a:r>
              <a:rPr lang="zh-CN" altLang="en-US" sz="2000" dirty="0">
                <a:solidFill>
                  <a:schemeClr val="bg1"/>
                </a:solidFill>
              </a:rPr>
              <a:t>日</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4873" y="1239733"/>
            <a:ext cx="4235087" cy="5420147"/>
          </a:xfrm>
          <a:prstGeom prst="rect">
            <a:avLst/>
          </a:prstGeom>
          <a:ln>
            <a:noFill/>
          </a:ln>
          <a:effectLst>
            <a:outerShdw blurRad="292100" dist="139700" dir="2700000" algn="tl" rotWithShape="0">
              <a:srgbClr val="333333">
                <a:alpha val="65000"/>
              </a:srgbClr>
            </a:outerShdw>
          </a:effectLst>
        </p:spPr>
      </p:pic>
      <p:sp>
        <p:nvSpPr>
          <p:cNvPr id="7" name="文本框 6"/>
          <p:cNvSpPr txBox="1"/>
          <p:nvPr/>
        </p:nvSpPr>
        <p:spPr>
          <a:xfrm>
            <a:off x="1821654" y="5000614"/>
            <a:ext cx="2413841" cy="707886"/>
          </a:xfrm>
          <a:prstGeom prst="rect">
            <a:avLst/>
          </a:prstGeom>
          <a:noFill/>
        </p:spPr>
        <p:txBody>
          <a:bodyPr wrap="square" rtlCol="0">
            <a:spAutoFit/>
          </a:bodyPr>
          <a:lstStyle/>
          <a:p>
            <a:r>
              <a:rPr lang="zh-CN" altLang="en-US" sz="2000" dirty="0">
                <a:solidFill>
                  <a:schemeClr val="bg1"/>
                </a:solidFill>
              </a:rPr>
              <a:t>训练误差为</a:t>
            </a:r>
            <a:r>
              <a:rPr lang="en-US" altLang="zh-CN" sz="2000" dirty="0">
                <a:solidFill>
                  <a:schemeClr val="bg1"/>
                </a:solidFill>
              </a:rPr>
              <a:t>0.1699</a:t>
            </a:r>
          </a:p>
          <a:p>
            <a:r>
              <a:rPr lang="zh-CN" altLang="en-US" sz="2000" dirty="0">
                <a:solidFill>
                  <a:schemeClr val="bg1"/>
                </a:solidFill>
              </a:rPr>
              <a:t>测试误差为</a:t>
            </a:r>
            <a:r>
              <a:rPr lang="en-US" altLang="zh-CN" sz="2000" dirty="0">
                <a:solidFill>
                  <a:schemeClr val="bg1"/>
                </a:solidFill>
              </a:rPr>
              <a:t>0.1961</a:t>
            </a:r>
            <a:endParaRPr lang="zh-CN" altLang="en-US" sz="2000" dirty="0">
              <a:solidFill>
                <a:schemeClr val="bg1"/>
              </a:solidFill>
            </a:endParaRPr>
          </a:p>
        </p:txBody>
      </p:sp>
      <p:sp>
        <p:nvSpPr>
          <p:cNvPr id="9" name="矩形 8"/>
          <p:cNvSpPr/>
          <p:nvPr/>
        </p:nvSpPr>
        <p:spPr>
          <a:xfrm>
            <a:off x="7653337" y="1889760"/>
            <a:ext cx="375285" cy="217825"/>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647622" y="3840893"/>
            <a:ext cx="381000" cy="217825"/>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647622" y="6442055"/>
            <a:ext cx="381000" cy="217825"/>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240225" y="184243"/>
            <a:ext cx="5078535" cy="672588"/>
            <a:chOff x="240225" y="184242"/>
            <a:chExt cx="6226061" cy="803747"/>
          </a:xfrm>
        </p:grpSpPr>
        <p:grpSp>
          <p:nvGrpSpPr>
            <p:cNvPr id="20" name="组合 19"/>
            <p:cNvGrpSpPr/>
            <p:nvPr/>
          </p:nvGrpSpPr>
          <p:grpSpPr>
            <a:xfrm>
              <a:off x="240225" y="184242"/>
              <a:ext cx="616576" cy="702311"/>
              <a:chOff x="9247188" y="5113338"/>
              <a:chExt cx="420687" cy="481013"/>
            </a:xfrm>
          </p:grpSpPr>
          <p:sp>
            <p:nvSpPr>
              <p:cNvPr id="22" name="Freeform 29"/>
              <p:cNvSpPr>
                <a:spLocks/>
              </p:cNvSpPr>
              <p:nvPr/>
            </p:nvSpPr>
            <p:spPr bwMode="auto">
              <a:xfrm>
                <a:off x="9337675" y="5113338"/>
                <a:ext cx="330200" cy="330200"/>
              </a:xfrm>
              <a:custGeom>
                <a:avLst/>
                <a:gdLst>
                  <a:gd name="T0" fmla="*/ 66 w 88"/>
                  <a:gd name="T1" fmla="*/ 20 h 88"/>
                  <a:gd name="T2" fmla="*/ 44 w 88"/>
                  <a:gd name="T3" fmla="*/ 10 h 88"/>
                  <a:gd name="T4" fmla="*/ 44 w 88"/>
                  <a:gd name="T5" fmla="*/ 10 h 88"/>
                  <a:gd name="T6" fmla="*/ 22 w 88"/>
                  <a:gd name="T7" fmla="*/ 0 h 88"/>
                  <a:gd name="T8" fmla="*/ 0 w 88"/>
                  <a:gd name="T9" fmla="*/ 10 h 88"/>
                  <a:gd name="T10" fmla="*/ 0 w 88"/>
                  <a:gd name="T11" fmla="*/ 10 h 88"/>
                  <a:gd name="T12" fmla="*/ 0 w 88"/>
                  <a:gd name="T13" fmla="*/ 78 h 88"/>
                  <a:gd name="T14" fmla="*/ 22 w 88"/>
                  <a:gd name="T15" fmla="*/ 69 h 88"/>
                  <a:gd name="T16" fmla="*/ 44 w 88"/>
                  <a:gd name="T17" fmla="*/ 78 h 88"/>
                  <a:gd name="T18" fmla="*/ 44 w 88"/>
                  <a:gd name="T19" fmla="*/ 78 h 88"/>
                  <a:gd name="T20" fmla="*/ 66 w 88"/>
                  <a:gd name="T21" fmla="*/ 88 h 88"/>
                  <a:gd name="T22" fmla="*/ 88 w 88"/>
                  <a:gd name="T23" fmla="*/ 78 h 88"/>
                  <a:gd name="T24" fmla="*/ 88 w 88"/>
                  <a:gd name="T25" fmla="*/ 78 h 88"/>
                  <a:gd name="T26" fmla="*/ 88 w 88"/>
                  <a:gd name="T27" fmla="*/ 10 h 88"/>
                  <a:gd name="T28" fmla="*/ 66 w 88"/>
                  <a:gd name="T29" fmla="*/ 2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66" y="20"/>
                    </a:moveTo>
                    <a:cubicBezTo>
                      <a:pt x="58" y="20"/>
                      <a:pt x="50" y="16"/>
                      <a:pt x="44" y="10"/>
                    </a:cubicBezTo>
                    <a:cubicBezTo>
                      <a:pt x="44" y="10"/>
                      <a:pt x="44" y="10"/>
                      <a:pt x="44" y="10"/>
                    </a:cubicBezTo>
                    <a:cubicBezTo>
                      <a:pt x="38" y="4"/>
                      <a:pt x="30" y="0"/>
                      <a:pt x="22" y="0"/>
                    </a:cubicBezTo>
                    <a:cubicBezTo>
                      <a:pt x="14" y="0"/>
                      <a:pt x="6" y="4"/>
                      <a:pt x="0" y="10"/>
                    </a:cubicBezTo>
                    <a:cubicBezTo>
                      <a:pt x="0" y="10"/>
                      <a:pt x="0" y="10"/>
                      <a:pt x="0" y="10"/>
                    </a:cubicBezTo>
                    <a:cubicBezTo>
                      <a:pt x="0" y="78"/>
                      <a:pt x="0" y="78"/>
                      <a:pt x="0" y="78"/>
                    </a:cubicBezTo>
                    <a:cubicBezTo>
                      <a:pt x="6" y="72"/>
                      <a:pt x="14" y="69"/>
                      <a:pt x="22" y="69"/>
                    </a:cubicBezTo>
                    <a:cubicBezTo>
                      <a:pt x="30" y="69"/>
                      <a:pt x="38" y="72"/>
                      <a:pt x="44" y="78"/>
                    </a:cubicBezTo>
                    <a:cubicBezTo>
                      <a:pt x="44" y="78"/>
                      <a:pt x="44" y="78"/>
                      <a:pt x="44" y="78"/>
                    </a:cubicBezTo>
                    <a:cubicBezTo>
                      <a:pt x="50" y="85"/>
                      <a:pt x="58" y="88"/>
                      <a:pt x="66" y="88"/>
                    </a:cubicBezTo>
                    <a:cubicBezTo>
                      <a:pt x="75" y="88"/>
                      <a:pt x="82" y="85"/>
                      <a:pt x="88" y="78"/>
                    </a:cubicBezTo>
                    <a:cubicBezTo>
                      <a:pt x="88" y="78"/>
                      <a:pt x="88" y="78"/>
                      <a:pt x="88" y="78"/>
                    </a:cubicBezTo>
                    <a:cubicBezTo>
                      <a:pt x="88" y="10"/>
                      <a:pt x="88" y="10"/>
                      <a:pt x="88" y="10"/>
                    </a:cubicBezTo>
                    <a:cubicBezTo>
                      <a:pt x="82" y="16"/>
                      <a:pt x="75" y="20"/>
                      <a:pt x="66" y="2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B50F0C"/>
                  </a:solidFill>
                </a:endParaRPr>
              </a:p>
            </p:txBody>
          </p:sp>
          <p:sp>
            <p:nvSpPr>
              <p:cNvPr id="23" name="Freeform 30"/>
              <p:cNvSpPr>
                <a:spLocks/>
              </p:cNvSpPr>
              <p:nvPr/>
            </p:nvSpPr>
            <p:spPr bwMode="auto">
              <a:xfrm>
                <a:off x="9247188" y="5113338"/>
                <a:ext cx="52388" cy="481013"/>
              </a:xfrm>
              <a:custGeom>
                <a:avLst/>
                <a:gdLst>
                  <a:gd name="T0" fmla="*/ 7 w 14"/>
                  <a:gd name="T1" fmla="*/ 0 h 128"/>
                  <a:gd name="T2" fmla="*/ 0 w 14"/>
                  <a:gd name="T3" fmla="*/ 7 h 128"/>
                  <a:gd name="T4" fmla="*/ 0 w 14"/>
                  <a:gd name="T5" fmla="*/ 128 h 128"/>
                  <a:gd name="T6" fmla="*/ 14 w 14"/>
                  <a:gd name="T7" fmla="*/ 128 h 128"/>
                  <a:gd name="T8" fmla="*/ 14 w 14"/>
                  <a:gd name="T9" fmla="*/ 7 h 128"/>
                  <a:gd name="T10" fmla="*/ 7 w 14"/>
                  <a:gd name="T11" fmla="*/ 0 h 128"/>
                </a:gdLst>
                <a:ahLst/>
                <a:cxnLst>
                  <a:cxn ang="0">
                    <a:pos x="T0" y="T1"/>
                  </a:cxn>
                  <a:cxn ang="0">
                    <a:pos x="T2" y="T3"/>
                  </a:cxn>
                  <a:cxn ang="0">
                    <a:pos x="T4" y="T5"/>
                  </a:cxn>
                  <a:cxn ang="0">
                    <a:pos x="T6" y="T7"/>
                  </a:cxn>
                  <a:cxn ang="0">
                    <a:pos x="T8" y="T9"/>
                  </a:cxn>
                  <a:cxn ang="0">
                    <a:pos x="T10" y="T11"/>
                  </a:cxn>
                </a:cxnLst>
                <a:rect l="0" t="0" r="r" b="b"/>
                <a:pathLst>
                  <a:path w="14" h="128">
                    <a:moveTo>
                      <a:pt x="7" y="0"/>
                    </a:moveTo>
                    <a:cubicBezTo>
                      <a:pt x="3" y="0"/>
                      <a:pt x="0" y="3"/>
                      <a:pt x="0" y="7"/>
                    </a:cubicBezTo>
                    <a:cubicBezTo>
                      <a:pt x="0" y="128"/>
                      <a:pt x="0" y="128"/>
                      <a:pt x="0" y="128"/>
                    </a:cubicBezTo>
                    <a:cubicBezTo>
                      <a:pt x="14" y="128"/>
                      <a:pt x="14" y="128"/>
                      <a:pt x="14" y="128"/>
                    </a:cubicBezTo>
                    <a:cubicBezTo>
                      <a:pt x="14" y="7"/>
                      <a:pt x="14" y="7"/>
                      <a:pt x="14" y="7"/>
                    </a:cubicBezTo>
                    <a:cubicBezTo>
                      <a:pt x="14" y="3"/>
                      <a:pt x="11" y="0"/>
                      <a:pt x="7" y="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B50F0C"/>
                  </a:solidFill>
                </a:endParaRPr>
              </a:p>
            </p:txBody>
          </p:sp>
        </p:grpSp>
        <p:sp>
          <p:nvSpPr>
            <p:cNvPr id="21" name="文本框 20"/>
            <p:cNvSpPr txBox="1"/>
            <p:nvPr/>
          </p:nvSpPr>
          <p:spPr>
            <a:xfrm>
              <a:off x="1024440" y="362738"/>
              <a:ext cx="5441846" cy="625251"/>
            </a:xfrm>
            <a:prstGeom prst="rect">
              <a:avLst/>
            </a:prstGeom>
            <a:noFill/>
          </p:spPr>
          <p:txBody>
            <a:bodyPr wrap="square" rtlCol="0">
              <a:spAutoFit/>
            </a:bodyPr>
            <a:lstStyle/>
            <a:p>
              <a:r>
                <a:rPr lang="zh-CN" altLang="en-US" sz="2800" dirty="0">
                  <a:solidFill>
                    <a:schemeClr val="tx1">
                      <a:lumMod val="85000"/>
                      <a:lumOff val="15000"/>
                    </a:schemeClr>
                  </a:solidFill>
                  <a:latin typeface="+mn-ea"/>
                </a:rPr>
                <a:t>新闻事件机器学习分类器</a:t>
              </a:r>
            </a:p>
          </p:txBody>
        </p:sp>
      </p:grpSp>
    </p:spTree>
    <p:extLst>
      <p:ext uri="{BB962C8B-B14F-4D97-AF65-F5344CB8AC3E}">
        <p14:creationId xmlns:p14="http://schemas.microsoft.com/office/powerpoint/2010/main" val="1717915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EBEAE7">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78180" y="1859339"/>
            <a:ext cx="10835640" cy="2723823"/>
          </a:xfrm>
          <a:prstGeom prst="rect">
            <a:avLst/>
          </a:prstGeom>
          <a:noFill/>
        </p:spPr>
        <p:txBody>
          <a:bodyPr wrap="square" rtlCol="0">
            <a:spAutoFit/>
          </a:bodyPr>
          <a:lstStyle/>
          <a:p>
            <a:pPr algn="ctr">
              <a:lnSpc>
                <a:spcPct val="150000"/>
              </a:lnSpc>
            </a:pPr>
            <a:r>
              <a:rPr lang="zh-CN" altLang="en-US" sz="6600" dirty="0">
                <a:latin typeface="叶根友毛笔行书2.0版" panose="02010601030101010101" pitchFamily="2" charset="-122"/>
                <a:ea typeface="叶根友毛笔行书2.0版" panose="02010601030101010101" pitchFamily="2" charset="-122"/>
              </a:rPr>
              <a:t>谢谢大家</a:t>
            </a:r>
            <a:endParaRPr lang="en-US" altLang="zh-CN" sz="6600" dirty="0">
              <a:latin typeface="叶根友毛笔行书2.0版" panose="02010601030101010101" pitchFamily="2" charset="-122"/>
              <a:ea typeface="叶根友毛笔行书2.0版" panose="02010601030101010101" pitchFamily="2" charset="-122"/>
            </a:endParaRPr>
          </a:p>
          <a:p>
            <a:pPr algn="ctr">
              <a:lnSpc>
                <a:spcPct val="150000"/>
              </a:lnSpc>
            </a:pPr>
            <a:r>
              <a:rPr lang="zh-CN" altLang="en-US" sz="4800" dirty="0">
                <a:latin typeface="华文行楷" panose="02010800040101010101" pitchFamily="2" charset="-122"/>
                <a:ea typeface="华文行楷" panose="02010800040101010101" pitchFamily="2" charset="-122"/>
              </a:rPr>
              <a:t>王思雨  许明  赵欣  赵佳宁</a:t>
            </a:r>
          </a:p>
        </p:txBody>
      </p:sp>
    </p:spTree>
    <p:extLst>
      <p:ext uri="{BB962C8B-B14F-4D97-AF65-F5344CB8AC3E}">
        <p14:creationId xmlns:p14="http://schemas.microsoft.com/office/powerpoint/2010/main" val="32276106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EAE7"/>
        </a:solidFill>
        <a:effectLst/>
      </p:bgPr>
    </p:bg>
    <p:spTree>
      <p:nvGrpSpPr>
        <p:cNvPr id="1" name=""/>
        <p:cNvGrpSpPr/>
        <p:nvPr/>
      </p:nvGrpSpPr>
      <p:grpSpPr>
        <a:xfrm>
          <a:off x="0" y="0"/>
          <a:ext cx="0" cy="0"/>
          <a:chOff x="0" y="0"/>
          <a:chExt cx="0" cy="0"/>
        </a:xfrm>
      </p:grpSpPr>
      <p:grpSp>
        <p:nvGrpSpPr>
          <p:cNvPr id="14" name="组合 13"/>
          <p:cNvGrpSpPr/>
          <p:nvPr/>
        </p:nvGrpSpPr>
        <p:grpSpPr>
          <a:xfrm>
            <a:off x="4434840" y="2529840"/>
            <a:ext cx="3322320" cy="1158240"/>
            <a:chOff x="4434840" y="1691640"/>
            <a:chExt cx="3322320" cy="1158240"/>
          </a:xfrm>
          <a:effectLst>
            <a:outerShdw blurRad="50800" dist="38100" dir="2700000" algn="tl" rotWithShape="0">
              <a:prstClr val="black">
                <a:alpha val="40000"/>
              </a:prstClr>
            </a:outerShdw>
          </a:effectLst>
        </p:grpSpPr>
        <p:sp>
          <p:nvSpPr>
            <p:cNvPr id="9" name="矩形 8"/>
            <p:cNvSpPr/>
            <p:nvPr/>
          </p:nvSpPr>
          <p:spPr>
            <a:xfrm>
              <a:off x="4434840" y="1691640"/>
              <a:ext cx="3322320" cy="868680"/>
            </a:xfrm>
            <a:prstGeom prst="rect">
              <a:avLst/>
            </a:prstGeom>
            <a:solidFill>
              <a:srgbClr val="B50F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0800000">
              <a:off x="5821680" y="2560320"/>
              <a:ext cx="548640" cy="289560"/>
            </a:xfrm>
            <a:prstGeom prst="triangle">
              <a:avLst/>
            </a:prstGeom>
            <a:solidFill>
              <a:srgbClr val="B50F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189220" y="1827938"/>
              <a:ext cx="1813560" cy="584775"/>
            </a:xfrm>
            <a:prstGeom prst="rect">
              <a:avLst/>
            </a:prstGeom>
            <a:noFill/>
          </p:spPr>
          <p:txBody>
            <a:bodyPr wrap="square" rtlCol="0">
              <a:spAutoFit/>
            </a:bodyPr>
            <a:lstStyle/>
            <a:p>
              <a:r>
                <a:rPr lang="zh-CN" altLang="en-US" sz="3200" dirty="0">
                  <a:solidFill>
                    <a:schemeClr val="bg1"/>
                  </a:solidFill>
                  <a:latin typeface="黑体" panose="02010609060101010101" pitchFamily="49" charset="-122"/>
                  <a:ea typeface="黑体" panose="02010609060101010101" pitchFamily="49" charset="-122"/>
                </a:rPr>
                <a:t>第一部分</a:t>
              </a:r>
            </a:p>
          </p:txBody>
        </p:sp>
      </p:grpSp>
      <p:sp>
        <p:nvSpPr>
          <p:cNvPr id="13" name="文本框 12"/>
          <p:cNvSpPr txBox="1"/>
          <p:nvPr/>
        </p:nvSpPr>
        <p:spPr>
          <a:xfrm>
            <a:off x="3240180" y="3835687"/>
            <a:ext cx="5711640" cy="923330"/>
          </a:xfrm>
          <a:prstGeom prst="rect">
            <a:avLst/>
          </a:prstGeom>
          <a:noFill/>
        </p:spPr>
        <p:txBody>
          <a:bodyPr wrap="square" rtlCol="0">
            <a:spAutoFit/>
          </a:bodyPr>
          <a:lstStyle/>
          <a:p>
            <a:r>
              <a:rPr lang="zh-CN" altLang="en-US" sz="5400" b="1" dirty="0">
                <a:solidFill>
                  <a:srgbClr val="B50F0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数据的来源与说明</a:t>
            </a:r>
          </a:p>
        </p:txBody>
      </p:sp>
      <p:pic>
        <p:nvPicPr>
          <p:cNvPr id="15" name="图片 1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85460" y="891877"/>
            <a:ext cx="3548079" cy="1816818"/>
          </a:xfrm>
          <a:prstGeom prst="rect">
            <a:avLst/>
          </a:prstGeom>
        </p:spPr>
      </p:pic>
    </p:spTree>
    <p:extLst>
      <p:ext uri="{BB962C8B-B14F-4D97-AF65-F5344CB8AC3E}">
        <p14:creationId xmlns:p14="http://schemas.microsoft.com/office/powerpoint/2010/main" val="13542339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AE7"/>
        </a:solidFill>
        <a:effectLst/>
      </p:bgPr>
    </p:bg>
    <p:spTree>
      <p:nvGrpSpPr>
        <p:cNvPr id="1" name=""/>
        <p:cNvGrpSpPr/>
        <p:nvPr/>
      </p:nvGrpSpPr>
      <p:grpSpPr>
        <a:xfrm>
          <a:off x="0" y="0"/>
          <a:ext cx="0" cy="0"/>
          <a:chOff x="0" y="0"/>
          <a:chExt cx="0" cy="0"/>
        </a:xfrm>
      </p:grpSpPr>
      <p:grpSp>
        <p:nvGrpSpPr>
          <p:cNvPr id="6" name="组合 5"/>
          <p:cNvGrpSpPr/>
          <p:nvPr/>
        </p:nvGrpSpPr>
        <p:grpSpPr>
          <a:xfrm>
            <a:off x="240225" y="184243"/>
            <a:ext cx="3859335" cy="672587"/>
            <a:chOff x="240225" y="184242"/>
            <a:chExt cx="4731375" cy="803745"/>
          </a:xfrm>
        </p:grpSpPr>
        <p:grpSp>
          <p:nvGrpSpPr>
            <p:cNvPr id="2" name="组合 1"/>
            <p:cNvGrpSpPr/>
            <p:nvPr/>
          </p:nvGrpSpPr>
          <p:grpSpPr>
            <a:xfrm>
              <a:off x="240225" y="184242"/>
              <a:ext cx="616576" cy="702311"/>
              <a:chOff x="9247188" y="5113338"/>
              <a:chExt cx="420687" cy="481013"/>
            </a:xfrm>
          </p:grpSpPr>
          <p:sp>
            <p:nvSpPr>
              <p:cNvPr id="3" name="Freeform 29"/>
              <p:cNvSpPr>
                <a:spLocks/>
              </p:cNvSpPr>
              <p:nvPr/>
            </p:nvSpPr>
            <p:spPr bwMode="auto">
              <a:xfrm>
                <a:off x="9337675" y="5113338"/>
                <a:ext cx="330200" cy="330200"/>
              </a:xfrm>
              <a:custGeom>
                <a:avLst/>
                <a:gdLst>
                  <a:gd name="T0" fmla="*/ 66 w 88"/>
                  <a:gd name="T1" fmla="*/ 20 h 88"/>
                  <a:gd name="T2" fmla="*/ 44 w 88"/>
                  <a:gd name="T3" fmla="*/ 10 h 88"/>
                  <a:gd name="T4" fmla="*/ 44 w 88"/>
                  <a:gd name="T5" fmla="*/ 10 h 88"/>
                  <a:gd name="T6" fmla="*/ 22 w 88"/>
                  <a:gd name="T7" fmla="*/ 0 h 88"/>
                  <a:gd name="T8" fmla="*/ 0 w 88"/>
                  <a:gd name="T9" fmla="*/ 10 h 88"/>
                  <a:gd name="T10" fmla="*/ 0 w 88"/>
                  <a:gd name="T11" fmla="*/ 10 h 88"/>
                  <a:gd name="T12" fmla="*/ 0 w 88"/>
                  <a:gd name="T13" fmla="*/ 78 h 88"/>
                  <a:gd name="T14" fmla="*/ 22 w 88"/>
                  <a:gd name="T15" fmla="*/ 69 h 88"/>
                  <a:gd name="T16" fmla="*/ 44 w 88"/>
                  <a:gd name="T17" fmla="*/ 78 h 88"/>
                  <a:gd name="T18" fmla="*/ 44 w 88"/>
                  <a:gd name="T19" fmla="*/ 78 h 88"/>
                  <a:gd name="T20" fmla="*/ 66 w 88"/>
                  <a:gd name="T21" fmla="*/ 88 h 88"/>
                  <a:gd name="T22" fmla="*/ 88 w 88"/>
                  <a:gd name="T23" fmla="*/ 78 h 88"/>
                  <a:gd name="T24" fmla="*/ 88 w 88"/>
                  <a:gd name="T25" fmla="*/ 78 h 88"/>
                  <a:gd name="T26" fmla="*/ 88 w 88"/>
                  <a:gd name="T27" fmla="*/ 10 h 88"/>
                  <a:gd name="T28" fmla="*/ 66 w 88"/>
                  <a:gd name="T29" fmla="*/ 2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66" y="20"/>
                    </a:moveTo>
                    <a:cubicBezTo>
                      <a:pt x="58" y="20"/>
                      <a:pt x="50" y="16"/>
                      <a:pt x="44" y="10"/>
                    </a:cubicBezTo>
                    <a:cubicBezTo>
                      <a:pt x="44" y="10"/>
                      <a:pt x="44" y="10"/>
                      <a:pt x="44" y="10"/>
                    </a:cubicBezTo>
                    <a:cubicBezTo>
                      <a:pt x="38" y="4"/>
                      <a:pt x="30" y="0"/>
                      <a:pt x="22" y="0"/>
                    </a:cubicBezTo>
                    <a:cubicBezTo>
                      <a:pt x="14" y="0"/>
                      <a:pt x="6" y="4"/>
                      <a:pt x="0" y="10"/>
                    </a:cubicBezTo>
                    <a:cubicBezTo>
                      <a:pt x="0" y="10"/>
                      <a:pt x="0" y="10"/>
                      <a:pt x="0" y="10"/>
                    </a:cubicBezTo>
                    <a:cubicBezTo>
                      <a:pt x="0" y="78"/>
                      <a:pt x="0" y="78"/>
                      <a:pt x="0" y="78"/>
                    </a:cubicBezTo>
                    <a:cubicBezTo>
                      <a:pt x="6" y="72"/>
                      <a:pt x="14" y="69"/>
                      <a:pt x="22" y="69"/>
                    </a:cubicBezTo>
                    <a:cubicBezTo>
                      <a:pt x="30" y="69"/>
                      <a:pt x="38" y="72"/>
                      <a:pt x="44" y="78"/>
                    </a:cubicBezTo>
                    <a:cubicBezTo>
                      <a:pt x="44" y="78"/>
                      <a:pt x="44" y="78"/>
                      <a:pt x="44" y="78"/>
                    </a:cubicBezTo>
                    <a:cubicBezTo>
                      <a:pt x="50" y="85"/>
                      <a:pt x="58" y="88"/>
                      <a:pt x="66" y="88"/>
                    </a:cubicBezTo>
                    <a:cubicBezTo>
                      <a:pt x="75" y="88"/>
                      <a:pt x="82" y="85"/>
                      <a:pt x="88" y="78"/>
                    </a:cubicBezTo>
                    <a:cubicBezTo>
                      <a:pt x="88" y="78"/>
                      <a:pt x="88" y="78"/>
                      <a:pt x="88" y="78"/>
                    </a:cubicBezTo>
                    <a:cubicBezTo>
                      <a:pt x="88" y="10"/>
                      <a:pt x="88" y="10"/>
                      <a:pt x="88" y="10"/>
                    </a:cubicBezTo>
                    <a:cubicBezTo>
                      <a:pt x="82" y="16"/>
                      <a:pt x="75" y="20"/>
                      <a:pt x="66" y="2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B50F0C"/>
                  </a:solidFill>
                </a:endParaRPr>
              </a:p>
            </p:txBody>
          </p:sp>
          <p:sp>
            <p:nvSpPr>
              <p:cNvPr id="4" name="Freeform 30"/>
              <p:cNvSpPr>
                <a:spLocks/>
              </p:cNvSpPr>
              <p:nvPr/>
            </p:nvSpPr>
            <p:spPr bwMode="auto">
              <a:xfrm>
                <a:off x="9247188" y="5113338"/>
                <a:ext cx="52388" cy="481013"/>
              </a:xfrm>
              <a:custGeom>
                <a:avLst/>
                <a:gdLst>
                  <a:gd name="T0" fmla="*/ 7 w 14"/>
                  <a:gd name="T1" fmla="*/ 0 h 128"/>
                  <a:gd name="T2" fmla="*/ 0 w 14"/>
                  <a:gd name="T3" fmla="*/ 7 h 128"/>
                  <a:gd name="T4" fmla="*/ 0 w 14"/>
                  <a:gd name="T5" fmla="*/ 128 h 128"/>
                  <a:gd name="T6" fmla="*/ 14 w 14"/>
                  <a:gd name="T7" fmla="*/ 128 h 128"/>
                  <a:gd name="T8" fmla="*/ 14 w 14"/>
                  <a:gd name="T9" fmla="*/ 7 h 128"/>
                  <a:gd name="T10" fmla="*/ 7 w 14"/>
                  <a:gd name="T11" fmla="*/ 0 h 128"/>
                </a:gdLst>
                <a:ahLst/>
                <a:cxnLst>
                  <a:cxn ang="0">
                    <a:pos x="T0" y="T1"/>
                  </a:cxn>
                  <a:cxn ang="0">
                    <a:pos x="T2" y="T3"/>
                  </a:cxn>
                  <a:cxn ang="0">
                    <a:pos x="T4" y="T5"/>
                  </a:cxn>
                  <a:cxn ang="0">
                    <a:pos x="T6" y="T7"/>
                  </a:cxn>
                  <a:cxn ang="0">
                    <a:pos x="T8" y="T9"/>
                  </a:cxn>
                  <a:cxn ang="0">
                    <a:pos x="T10" y="T11"/>
                  </a:cxn>
                </a:cxnLst>
                <a:rect l="0" t="0" r="r" b="b"/>
                <a:pathLst>
                  <a:path w="14" h="128">
                    <a:moveTo>
                      <a:pt x="7" y="0"/>
                    </a:moveTo>
                    <a:cubicBezTo>
                      <a:pt x="3" y="0"/>
                      <a:pt x="0" y="3"/>
                      <a:pt x="0" y="7"/>
                    </a:cubicBezTo>
                    <a:cubicBezTo>
                      <a:pt x="0" y="128"/>
                      <a:pt x="0" y="128"/>
                      <a:pt x="0" y="128"/>
                    </a:cubicBezTo>
                    <a:cubicBezTo>
                      <a:pt x="14" y="128"/>
                      <a:pt x="14" y="128"/>
                      <a:pt x="14" y="128"/>
                    </a:cubicBezTo>
                    <a:cubicBezTo>
                      <a:pt x="14" y="7"/>
                      <a:pt x="14" y="7"/>
                      <a:pt x="14" y="7"/>
                    </a:cubicBezTo>
                    <a:cubicBezTo>
                      <a:pt x="14" y="3"/>
                      <a:pt x="11" y="0"/>
                      <a:pt x="7" y="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B50F0C"/>
                  </a:solidFill>
                </a:endParaRPr>
              </a:p>
            </p:txBody>
          </p:sp>
        </p:grpSp>
        <p:sp>
          <p:nvSpPr>
            <p:cNvPr id="5" name="文本框 4"/>
            <p:cNvSpPr txBox="1"/>
            <p:nvPr/>
          </p:nvSpPr>
          <p:spPr>
            <a:xfrm>
              <a:off x="1024440" y="362737"/>
              <a:ext cx="3947160" cy="625250"/>
            </a:xfrm>
            <a:prstGeom prst="rect">
              <a:avLst/>
            </a:prstGeom>
            <a:noFill/>
          </p:spPr>
          <p:txBody>
            <a:bodyPr wrap="square" rtlCol="0">
              <a:spAutoFit/>
            </a:bodyPr>
            <a:lstStyle/>
            <a:p>
              <a:r>
                <a:rPr lang="zh-CN" altLang="en-US" sz="2800" dirty="0">
                  <a:solidFill>
                    <a:schemeClr val="tx1">
                      <a:lumMod val="85000"/>
                      <a:lumOff val="15000"/>
                    </a:schemeClr>
                  </a:solidFill>
                  <a:latin typeface="+mn-ea"/>
                </a:rPr>
                <a:t>数据的来源与说明</a:t>
              </a:r>
            </a:p>
          </p:txBody>
        </p:sp>
      </p:grpSp>
      <p:cxnSp>
        <p:nvCxnSpPr>
          <p:cNvPr id="8" name="直接连接符 7"/>
          <p:cNvCxnSpPr/>
          <p:nvPr/>
        </p:nvCxnSpPr>
        <p:spPr>
          <a:xfrm>
            <a:off x="0" y="1005840"/>
            <a:ext cx="12192000" cy="0"/>
          </a:xfrm>
          <a:prstGeom prst="line">
            <a:avLst/>
          </a:prstGeom>
          <a:ln w="57150">
            <a:solidFill>
              <a:srgbClr val="DF3232"/>
            </a:solidFill>
            <a:prstDash val="sysDash"/>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701540" y="2078980"/>
            <a:ext cx="6736080" cy="341632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dirty="0"/>
              <a:t>以“中美贸易战”“商务部”“外交部”“特朗普”为关键词</a:t>
            </a:r>
            <a:endParaRPr lang="en-US" altLang="zh-CN" sz="2400" dirty="0"/>
          </a:p>
          <a:p>
            <a:pPr marL="457200" indent="-457200">
              <a:lnSpc>
                <a:spcPct val="150000"/>
              </a:lnSpc>
              <a:buFont typeface="Arial" panose="020B0604020202020204" pitchFamily="34" charset="0"/>
              <a:buChar char="•"/>
            </a:pPr>
            <a:r>
              <a:rPr lang="zh-CN" altLang="en-US" sz="2400" dirty="0"/>
              <a:t>于“新浪搜索”中爬取了共</a:t>
            </a:r>
            <a:r>
              <a:rPr lang="en-US" altLang="zh-CN" sz="2400" dirty="0"/>
              <a:t>560</a:t>
            </a:r>
            <a:r>
              <a:rPr lang="zh-CN" altLang="en-US" sz="2400" dirty="0"/>
              <a:t>条新闻文本</a:t>
            </a:r>
            <a:endParaRPr lang="en-US" altLang="zh-CN" sz="2400" dirty="0"/>
          </a:p>
          <a:p>
            <a:pPr marL="457200" indent="-457200">
              <a:lnSpc>
                <a:spcPct val="150000"/>
              </a:lnSpc>
              <a:buFont typeface="Arial" panose="020B0604020202020204" pitchFamily="34" charset="0"/>
              <a:buChar char="•"/>
            </a:pPr>
            <a:r>
              <a:rPr lang="zh-CN" altLang="en-US" sz="2400" dirty="0"/>
              <a:t>每条数据包含：新闻标题、日期、来源、摘要、内容和链接</a:t>
            </a:r>
            <a:endParaRPr lang="en-US" altLang="zh-CN" sz="2400" dirty="0"/>
          </a:p>
          <a:p>
            <a:pPr marL="457200" indent="-457200">
              <a:lnSpc>
                <a:spcPct val="150000"/>
              </a:lnSpc>
              <a:buFont typeface="Arial" panose="020B0604020202020204" pitchFamily="34" charset="0"/>
              <a:buChar char="•"/>
            </a:pPr>
            <a:r>
              <a:rPr lang="zh-CN" altLang="en-US" sz="2400" dirty="0"/>
              <a:t>时间跨度为：</a:t>
            </a:r>
            <a:r>
              <a:rPr lang="en-US" altLang="zh-CN" sz="2400" dirty="0"/>
              <a:t>2018</a:t>
            </a:r>
            <a:r>
              <a:rPr lang="zh-CN" altLang="en-US" sz="2400" dirty="0"/>
              <a:t>年</a:t>
            </a:r>
            <a:r>
              <a:rPr lang="en-US" altLang="zh-CN" sz="2400" dirty="0"/>
              <a:t>3</a:t>
            </a:r>
            <a:r>
              <a:rPr lang="zh-CN" altLang="en-US" sz="2400" dirty="0"/>
              <a:t>月</a:t>
            </a:r>
            <a:r>
              <a:rPr lang="en-US" altLang="zh-CN" sz="2400" dirty="0"/>
              <a:t>26</a:t>
            </a:r>
            <a:r>
              <a:rPr lang="zh-CN" altLang="en-US" sz="2400" dirty="0"/>
              <a:t>日到</a:t>
            </a:r>
            <a:r>
              <a:rPr lang="en-US" altLang="zh-CN" sz="2400" dirty="0"/>
              <a:t>4</a:t>
            </a:r>
            <a:r>
              <a:rPr lang="zh-CN" altLang="en-US" sz="2400" dirty="0"/>
              <a:t>月</a:t>
            </a:r>
            <a:r>
              <a:rPr lang="en-US" altLang="zh-CN" sz="2400" dirty="0"/>
              <a:t>27</a:t>
            </a:r>
            <a:r>
              <a:rPr lang="zh-CN" altLang="en-US" sz="2400" dirty="0"/>
              <a:t>日</a:t>
            </a:r>
            <a:endParaRPr lang="en-US" altLang="zh-CN" sz="2400" dirty="0"/>
          </a:p>
        </p:txBody>
      </p:sp>
      <p:sp>
        <p:nvSpPr>
          <p:cNvPr id="10" name="矩形 9"/>
          <p:cNvSpPr/>
          <p:nvPr/>
        </p:nvSpPr>
        <p:spPr>
          <a:xfrm>
            <a:off x="879901" y="1996440"/>
            <a:ext cx="231837" cy="3581400"/>
          </a:xfrm>
          <a:prstGeom prst="rect">
            <a:avLst/>
          </a:prstGeom>
          <a:solidFill>
            <a:srgbClr val="B50F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838" y="1996440"/>
            <a:ext cx="2858244" cy="3581400"/>
          </a:xfrm>
          <a:prstGeom prst="rect">
            <a:avLst/>
          </a:prstGeom>
        </p:spPr>
      </p:pic>
      <p:sp>
        <p:nvSpPr>
          <p:cNvPr id="13" name="矩形 12"/>
          <p:cNvSpPr/>
          <p:nvPr/>
        </p:nvSpPr>
        <p:spPr>
          <a:xfrm>
            <a:off x="4602480" y="1996440"/>
            <a:ext cx="6934200" cy="3581400"/>
          </a:xfrm>
          <a:prstGeom prst="rect">
            <a:avLst/>
          </a:prstGeom>
          <a:noFill/>
          <a:ln>
            <a:solidFill>
              <a:srgbClr val="B50F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853060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EAE7"/>
        </a:solidFill>
        <a:effectLst/>
      </p:bgPr>
    </p:bg>
    <p:spTree>
      <p:nvGrpSpPr>
        <p:cNvPr id="1" name=""/>
        <p:cNvGrpSpPr/>
        <p:nvPr/>
      </p:nvGrpSpPr>
      <p:grpSpPr>
        <a:xfrm>
          <a:off x="0" y="0"/>
          <a:ext cx="0" cy="0"/>
          <a:chOff x="0" y="0"/>
          <a:chExt cx="0" cy="0"/>
        </a:xfrm>
      </p:grpSpPr>
      <p:grpSp>
        <p:nvGrpSpPr>
          <p:cNvPr id="6" name="组合 5"/>
          <p:cNvGrpSpPr/>
          <p:nvPr/>
        </p:nvGrpSpPr>
        <p:grpSpPr>
          <a:xfrm>
            <a:off x="240225" y="184243"/>
            <a:ext cx="3859335" cy="672587"/>
            <a:chOff x="240225" y="184242"/>
            <a:chExt cx="4731375" cy="803745"/>
          </a:xfrm>
        </p:grpSpPr>
        <p:grpSp>
          <p:nvGrpSpPr>
            <p:cNvPr id="2" name="组合 1"/>
            <p:cNvGrpSpPr/>
            <p:nvPr/>
          </p:nvGrpSpPr>
          <p:grpSpPr>
            <a:xfrm>
              <a:off x="240225" y="184242"/>
              <a:ext cx="616576" cy="702311"/>
              <a:chOff x="9247188" y="5113338"/>
              <a:chExt cx="420687" cy="481013"/>
            </a:xfrm>
          </p:grpSpPr>
          <p:sp>
            <p:nvSpPr>
              <p:cNvPr id="3" name="Freeform 29"/>
              <p:cNvSpPr>
                <a:spLocks/>
              </p:cNvSpPr>
              <p:nvPr/>
            </p:nvSpPr>
            <p:spPr bwMode="auto">
              <a:xfrm>
                <a:off x="9337675" y="5113338"/>
                <a:ext cx="330200" cy="330200"/>
              </a:xfrm>
              <a:custGeom>
                <a:avLst/>
                <a:gdLst>
                  <a:gd name="T0" fmla="*/ 66 w 88"/>
                  <a:gd name="T1" fmla="*/ 20 h 88"/>
                  <a:gd name="T2" fmla="*/ 44 w 88"/>
                  <a:gd name="T3" fmla="*/ 10 h 88"/>
                  <a:gd name="T4" fmla="*/ 44 w 88"/>
                  <a:gd name="T5" fmla="*/ 10 h 88"/>
                  <a:gd name="T6" fmla="*/ 22 w 88"/>
                  <a:gd name="T7" fmla="*/ 0 h 88"/>
                  <a:gd name="T8" fmla="*/ 0 w 88"/>
                  <a:gd name="T9" fmla="*/ 10 h 88"/>
                  <a:gd name="T10" fmla="*/ 0 w 88"/>
                  <a:gd name="T11" fmla="*/ 10 h 88"/>
                  <a:gd name="T12" fmla="*/ 0 w 88"/>
                  <a:gd name="T13" fmla="*/ 78 h 88"/>
                  <a:gd name="T14" fmla="*/ 22 w 88"/>
                  <a:gd name="T15" fmla="*/ 69 h 88"/>
                  <a:gd name="T16" fmla="*/ 44 w 88"/>
                  <a:gd name="T17" fmla="*/ 78 h 88"/>
                  <a:gd name="T18" fmla="*/ 44 w 88"/>
                  <a:gd name="T19" fmla="*/ 78 h 88"/>
                  <a:gd name="T20" fmla="*/ 66 w 88"/>
                  <a:gd name="T21" fmla="*/ 88 h 88"/>
                  <a:gd name="T22" fmla="*/ 88 w 88"/>
                  <a:gd name="T23" fmla="*/ 78 h 88"/>
                  <a:gd name="T24" fmla="*/ 88 w 88"/>
                  <a:gd name="T25" fmla="*/ 78 h 88"/>
                  <a:gd name="T26" fmla="*/ 88 w 88"/>
                  <a:gd name="T27" fmla="*/ 10 h 88"/>
                  <a:gd name="T28" fmla="*/ 66 w 88"/>
                  <a:gd name="T29" fmla="*/ 2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66" y="20"/>
                    </a:moveTo>
                    <a:cubicBezTo>
                      <a:pt x="58" y="20"/>
                      <a:pt x="50" y="16"/>
                      <a:pt x="44" y="10"/>
                    </a:cubicBezTo>
                    <a:cubicBezTo>
                      <a:pt x="44" y="10"/>
                      <a:pt x="44" y="10"/>
                      <a:pt x="44" y="10"/>
                    </a:cubicBezTo>
                    <a:cubicBezTo>
                      <a:pt x="38" y="4"/>
                      <a:pt x="30" y="0"/>
                      <a:pt x="22" y="0"/>
                    </a:cubicBezTo>
                    <a:cubicBezTo>
                      <a:pt x="14" y="0"/>
                      <a:pt x="6" y="4"/>
                      <a:pt x="0" y="10"/>
                    </a:cubicBezTo>
                    <a:cubicBezTo>
                      <a:pt x="0" y="10"/>
                      <a:pt x="0" y="10"/>
                      <a:pt x="0" y="10"/>
                    </a:cubicBezTo>
                    <a:cubicBezTo>
                      <a:pt x="0" y="78"/>
                      <a:pt x="0" y="78"/>
                      <a:pt x="0" y="78"/>
                    </a:cubicBezTo>
                    <a:cubicBezTo>
                      <a:pt x="6" y="72"/>
                      <a:pt x="14" y="69"/>
                      <a:pt x="22" y="69"/>
                    </a:cubicBezTo>
                    <a:cubicBezTo>
                      <a:pt x="30" y="69"/>
                      <a:pt x="38" y="72"/>
                      <a:pt x="44" y="78"/>
                    </a:cubicBezTo>
                    <a:cubicBezTo>
                      <a:pt x="44" y="78"/>
                      <a:pt x="44" y="78"/>
                      <a:pt x="44" y="78"/>
                    </a:cubicBezTo>
                    <a:cubicBezTo>
                      <a:pt x="50" y="85"/>
                      <a:pt x="58" y="88"/>
                      <a:pt x="66" y="88"/>
                    </a:cubicBezTo>
                    <a:cubicBezTo>
                      <a:pt x="75" y="88"/>
                      <a:pt x="82" y="85"/>
                      <a:pt x="88" y="78"/>
                    </a:cubicBezTo>
                    <a:cubicBezTo>
                      <a:pt x="88" y="78"/>
                      <a:pt x="88" y="78"/>
                      <a:pt x="88" y="78"/>
                    </a:cubicBezTo>
                    <a:cubicBezTo>
                      <a:pt x="88" y="10"/>
                      <a:pt x="88" y="10"/>
                      <a:pt x="88" y="10"/>
                    </a:cubicBezTo>
                    <a:cubicBezTo>
                      <a:pt x="82" y="16"/>
                      <a:pt x="75" y="20"/>
                      <a:pt x="66" y="2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B50F0C"/>
                  </a:solidFill>
                </a:endParaRPr>
              </a:p>
            </p:txBody>
          </p:sp>
          <p:sp>
            <p:nvSpPr>
              <p:cNvPr id="4" name="Freeform 30"/>
              <p:cNvSpPr>
                <a:spLocks/>
              </p:cNvSpPr>
              <p:nvPr/>
            </p:nvSpPr>
            <p:spPr bwMode="auto">
              <a:xfrm>
                <a:off x="9247188" y="5113338"/>
                <a:ext cx="52388" cy="481013"/>
              </a:xfrm>
              <a:custGeom>
                <a:avLst/>
                <a:gdLst>
                  <a:gd name="T0" fmla="*/ 7 w 14"/>
                  <a:gd name="T1" fmla="*/ 0 h 128"/>
                  <a:gd name="T2" fmla="*/ 0 w 14"/>
                  <a:gd name="T3" fmla="*/ 7 h 128"/>
                  <a:gd name="T4" fmla="*/ 0 w 14"/>
                  <a:gd name="T5" fmla="*/ 128 h 128"/>
                  <a:gd name="T6" fmla="*/ 14 w 14"/>
                  <a:gd name="T7" fmla="*/ 128 h 128"/>
                  <a:gd name="T8" fmla="*/ 14 w 14"/>
                  <a:gd name="T9" fmla="*/ 7 h 128"/>
                  <a:gd name="T10" fmla="*/ 7 w 14"/>
                  <a:gd name="T11" fmla="*/ 0 h 128"/>
                </a:gdLst>
                <a:ahLst/>
                <a:cxnLst>
                  <a:cxn ang="0">
                    <a:pos x="T0" y="T1"/>
                  </a:cxn>
                  <a:cxn ang="0">
                    <a:pos x="T2" y="T3"/>
                  </a:cxn>
                  <a:cxn ang="0">
                    <a:pos x="T4" y="T5"/>
                  </a:cxn>
                  <a:cxn ang="0">
                    <a:pos x="T6" y="T7"/>
                  </a:cxn>
                  <a:cxn ang="0">
                    <a:pos x="T8" y="T9"/>
                  </a:cxn>
                  <a:cxn ang="0">
                    <a:pos x="T10" y="T11"/>
                  </a:cxn>
                </a:cxnLst>
                <a:rect l="0" t="0" r="r" b="b"/>
                <a:pathLst>
                  <a:path w="14" h="128">
                    <a:moveTo>
                      <a:pt x="7" y="0"/>
                    </a:moveTo>
                    <a:cubicBezTo>
                      <a:pt x="3" y="0"/>
                      <a:pt x="0" y="3"/>
                      <a:pt x="0" y="7"/>
                    </a:cubicBezTo>
                    <a:cubicBezTo>
                      <a:pt x="0" y="128"/>
                      <a:pt x="0" y="128"/>
                      <a:pt x="0" y="128"/>
                    </a:cubicBezTo>
                    <a:cubicBezTo>
                      <a:pt x="14" y="128"/>
                      <a:pt x="14" y="128"/>
                      <a:pt x="14" y="128"/>
                    </a:cubicBezTo>
                    <a:cubicBezTo>
                      <a:pt x="14" y="7"/>
                      <a:pt x="14" y="7"/>
                      <a:pt x="14" y="7"/>
                    </a:cubicBezTo>
                    <a:cubicBezTo>
                      <a:pt x="14" y="3"/>
                      <a:pt x="11" y="0"/>
                      <a:pt x="7" y="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B50F0C"/>
                  </a:solidFill>
                </a:endParaRPr>
              </a:p>
            </p:txBody>
          </p:sp>
        </p:grpSp>
        <p:sp>
          <p:nvSpPr>
            <p:cNvPr id="5" name="文本框 4"/>
            <p:cNvSpPr txBox="1"/>
            <p:nvPr/>
          </p:nvSpPr>
          <p:spPr>
            <a:xfrm>
              <a:off x="1024440" y="362737"/>
              <a:ext cx="3947160" cy="625250"/>
            </a:xfrm>
            <a:prstGeom prst="rect">
              <a:avLst/>
            </a:prstGeom>
            <a:noFill/>
          </p:spPr>
          <p:txBody>
            <a:bodyPr wrap="square" rtlCol="0">
              <a:spAutoFit/>
            </a:bodyPr>
            <a:lstStyle/>
            <a:p>
              <a:r>
                <a:rPr lang="zh-CN" altLang="en-US" sz="2800" dirty="0">
                  <a:solidFill>
                    <a:schemeClr val="tx1">
                      <a:lumMod val="85000"/>
                      <a:lumOff val="15000"/>
                    </a:schemeClr>
                  </a:solidFill>
                  <a:latin typeface="+mn-ea"/>
                </a:rPr>
                <a:t>数据的来源与说明</a:t>
              </a:r>
            </a:p>
          </p:txBody>
        </p:sp>
      </p:grpSp>
      <p:cxnSp>
        <p:nvCxnSpPr>
          <p:cNvPr id="8" name="直接连接符 7"/>
          <p:cNvCxnSpPr/>
          <p:nvPr/>
        </p:nvCxnSpPr>
        <p:spPr>
          <a:xfrm>
            <a:off x="0" y="1005840"/>
            <a:ext cx="12192000" cy="0"/>
          </a:xfrm>
          <a:prstGeom prst="line">
            <a:avLst/>
          </a:prstGeom>
          <a:ln w="57150">
            <a:solidFill>
              <a:srgbClr val="DF3232"/>
            </a:solidFill>
            <a:prstDash val="sysDash"/>
          </a:ln>
        </p:spPr>
        <p:style>
          <a:lnRef idx="1">
            <a:schemeClr val="accent1"/>
          </a:lnRef>
          <a:fillRef idx="0">
            <a:schemeClr val="accent1"/>
          </a:fillRef>
          <a:effectRef idx="0">
            <a:schemeClr val="accent1"/>
          </a:effectRef>
          <a:fontRef idx="minor">
            <a:schemeClr val="tx1"/>
          </a:fontRef>
        </p:style>
      </p:cxnSp>
      <p:sp>
        <p:nvSpPr>
          <p:cNvPr id="14" name="Freeform 35"/>
          <p:cNvSpPr>
            <a:spLocks/>
          </p:cNvSpPr>
          <p:nvPr/>
        </p:nvSpPr>
        <p:spPr bwMode="auto">
          <a:xfrm>
            <a:off x="9798685" y="3118922"/>
            <a:ext cx="1635579" cy="1660978"/>
          </a:xfrm>
          <a:custGeom>
            <a:avLst/>
            <a:gdLst>
              <a:gd name="T0" fmla="*/ 316 w 562"/>
              <a:gd name="T1" fmla="*/ 109 h 560"/>
              <a:gd name="T2" fmla="*/ 322 w 562"/>
              <a:gd name="T3" fmla="*/ 89 h 560"/>
              <a:gd name="T4" fmla="*/ 333 w 562"/>
              <a:gd name="T5" fmla="*/ 125 h 560"/>
              <a:gd name="T6" fmla="*/ 343 w 562"/>
              <a:gd name="T7" fmla="*/ 187 h 560"/>
              <a:gd name="T8" fmla="*/ 363 w 562"/>
              <a:gd name="T9" fmla="*/ 204 h 560"/>
              <a:gd name="T10" fmla="*/ 396 w 562"/>
              <a:gd name="T11" fmla="*/ 172 h 560"/>
              <a:gd name="T12" fmla="*/ 406 w 562"/>
              <a:gd name="T13" fmla="*/ 90 h 560"/>
              <a:gd name="T14" fmla="*/ 374 w 562"/>
              <a:gd name="T15" fmla="*/ 24 h 560"/>
              <a:gd name="T16" fmla="*/ 421 w 562"/>
              <a:gd name="T17" fmla="*/ 61 h 560"/>
              <a:gd name="T18" fmla="*/ 429 w 562"/>
              <a:gd name="T19" fmla="*/ 154 h 560"/>
              <a:gd name="T20" fmla="*/ 378 w 562"/>
              <a:gd name="T21" fmla="*/ 213 h 560"/>
              <a:gd name="T22" fmla="*/ 393 w 562"/>
              <a:gd name="T23" fmla="*/ 241 h 560"/>
              <a:gd name="T24" fmla="*/ 475 w 562"/>
              <a:gd name="T25" fmla="*/ 229 h 560"/>
              <a:gd name="T26" fmla="*/ 500 w 562"/>
              <a:gd name="T27" fmla="*/ 65 h 560"/>
              <a:gd name="T28" fmla="*/ 509 w 562"/>
              <a:gd name="T29" fmla="*/ 230 h 560"/>
              <a:gd name="T30" fmla="*/ 406 w 562"/>
              <a:gd name="T31" fmla="*/ 263 h 560"/>
              <a:gd name="T32" fmla="*/ 406 w 562"/>
              <a:gd name="T33" fmla="*/ 303 h 560"/>
              <a:gd name="T34" fmla="*/ 484 w 562"/>
              <a:gd name="T35" fmla="*/ 302 h 560"/>
              <a:gd name="T36" fmla="*/ 554 w 562"/>
              <a:gd name="T37" fmla="*/ 486 h 560"/>
              <a:gd name="T38" fmla="*/ 482 w 562"/>
              <a:gd name="T39" fmla="*/ 338 h 560"/>
              <a:gd name="T40" fmla="*/ 409 w 562"/>
              <a:gd name="T41" fmla="*/ 329 h 560"/>
              <a:gd name="T42" fmla="*/ 387 w 562"/>
              <a:gd name="T43" fmla="*/ 369 h 560"/>
              <a:gd name="T44" fmla="*/ 424 w 562"/>
              <a:gd name="T45" fmla="*/ 403 h 560"/>
              <a:gd name="T46" fmla="*/ 440 w 562"/>
              <a:gd name="T47" fmla="*/ 475 h 560"/>
              <a:gd name="T48" fmla="*/ 391 w 562"/>
              <a:gd name="T49" fmla="*/ 545 h 560"/>
              <a:gd name="T50" fmla="*/ 405 w 562"/>
              <a:gd name="T51" fmla="*/ 510 h 560"/>
              <a:gd name="T52" fmla="*/ 414 w 562"/>
              <a:gd name="T53" fmla="*/ 434 h 560"/>
              <a:gd name="T54" fmla="*/ 380 w 562"/>
              <a:gd name="T55" fmla="*/ 384 h 560"/>
              <a:gd name="T56" fmla="*/ 302 w 562"/>
              <a:gd name="T57" fmla="*/ 444 h 560"/>
              <a:gd name="T58" fmla="*/ 186 w 562"/>
              <a:gd name="T59" fmla="*/ 384 h 560"/>
              <a:gd name="T60" fmla="*/ 157 w 562"/>
              <a:gd name="T61" fmla="*/ 411 h 560"/>
              <a:gd name="T62" fmla="*/ 148 w 562"/>
              <a:gd name="T63" fmla="*/ 483 h 560"/>
              <a:gd name="T64" fmla="*/ 176 w 562"/>
              <a:gd name="T65" fmla="*/ 540 h 560"/>
              <a:gd name="T66" fmla="*/ 135 w 562"/>
              <a:gd name="T67" fmla="*/ 508 h 560"/>
              <a:gd name="T68" fmla="*/ 128 w 562"/>
              <a:gd name="T69" fmla="*/ 427 h 560"/>
              <a:gd name="T70" fmla="*/ 175 w 562"/>
              <a:gd name="T71" fmla="*/ 374 h 560"/>
              <a:gd name="T72" fmla="*/ 159 w 562"/>
              <a:gd name="T73" fmla="*/ 334 h 560"/>
              <a:gd name="T74" fmla="*/ 93 w 562"/>
              <a:gd name="T75" fmla="*/ 325 h 560"/>
              <a:gd name="T76" fmla="*/ 17 w 562"/>
              <a:gd name="T77" fmla="*/ 493 h 560"/>
              <a:gd name="T78" fmla="*/ 57 w 562"/>
              <a:gd name="T79" fmla="*/ 314 h 560"/>
              <a:gd name="T80" fmla="*/ 151 w 562"/>
              <a:gd name="T81" fmla="*/ 308 h 560"/>
              <a:gd name="T82" fmla="*/ 160 w 562"/>
              <a:gd name="T83" fmla="*/ 267 h 560"/>
              <a:gd name="T84" fmla="*/ 68 w 562"/>
              <a:gd name="T85" fmla="*/ 246 h 560"/>
              <a:gd name="T86" fmla="*/ 53 w 562"/>
              <a:gd name="T87" fmla="*/ 69 h 560"/>
              <a:gd name="T88" fmla="*/ 79 w 562"/>
              <a:gd name="T89" fmla="*/ 214 h 560"/>
              <a:gd name="T90" fmla="*/ 160 w 562"/>
              <a:gd name="T91" fmla="*/ 245 h 560"/>
              <a:gd name="T92" fmla="*/ 184 w 562"/>
              <a:gd name="T93" fmla="*/ 218 h 560"/>
              <a:gd name="T94" fmla="*/ 145 w 562"/>
              <a:gd name="T95" fmla="*/ 182 h 560"/>
              <a:gd name="T96" fmla="*/ 127 w 562"/>
              <a:gd name="T97" fmla="*/ 99 h 560"/>
              <a:gd name="T98" fmla="*/ 184 w 562"/>
              <a:gd name="T99" fmla="*/ 18 h 560"/>
              <a:gd name="T100" fmla="*/ 167 w 562"/>
              <a:gd name="T101" fmla="*/ 58 h 560"/>
              <a:gd name="T102" fmla="*/ 157 w 562"/>
              <a:gd name="T103" fmla="*/ 147 h 560"/>
              <a:gd name="T104" fmla="*/ 195 w 562"/>
              <a:gd name="T105" fmla="*/ 203 h 560"/>
              <a:gd name="T106" fmla="*/ 218 w 562"/>
              <a:gd name="T107" fmla="*/ 193 h 560"/>
              <a:gd name="T108" fmla="*/ 211 w 562"/>
              <a:gd name="T109" fmla="*/ 161 h 560"/>
              <a:gd name="T110" fmla="*/ 232 w 562"/>
              <a:gd name="T111" fmla="*/ 117 h 560"/>
              <a:gd name="T112" fmla="*/ 244 w 562"/>
              <a:gd name="T113" fmla="*/ 88 h 560"/>
              <a:gd name="T114" fmla="*/ 252 w 562"/>
              <a:gd name="T115" fmla="*/ 11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62" h="560">
                <a:moveTo>
                  <a:pt x="310" y="112"/>
                </a:moveTo>
                <a:cubicBezTo>
                  <a:pt x="313" y="113"/>
                  <a:pt x="315" y="113"/>
                  <a:pt x="316" y="109"/>
                </a:cubicBezTo>
                <a:cubicBezTo>
                  <a:pt x="317" y="103"/>
                  <a:pt x="318" y="97"/>
                  <a:pt x="318" y="88"/>
                </a:cubicBezTo>
                <a:cubicBezTo>
                  <a:pt x="318" y="82"/>
                  <a:pt x="318" y="81"/>
                  <a:pt x="322" y="89"/>
                </a:cubicBezTo>
                <a:cubicBezTo>
                  <a:pt x="327" y="99"/>
                  <a:pt x="329" y="107"/>
                  <a:pt x="330" y="117"/>
                </a:cubicBezTo>
                <a:cubicBezTo>
                  <a:pt x="330" y="121"/>
                  <a:pt x="331" y="122"/>
                  <a:pt x="333" y="125"/>
                </a:cubicBezTo>
                <a:cubicBezTo>
                  <a:pt x="345" y="134"/>
                  <a:pt x="351" y="147"/>
                  <a:pt x="351" y="161"/>
                </a:cubicBezTo>
                <a:cubicBezTo>
                  <a:pt x="351" y="170"/>
                  <a:pt x="348" y="179"/>
                  <a:pt x="343" y="187"/>
                </a:cubicBezTo>
                <a:cubicBezTo>
                  <a:pt x="340" y="191"/>
                  <a:pt x="340" y="192"/>
                  <a:pt x="344" y="193"/>
                </a:cubicBezTo>
                <a:cubicBezTo>
                  <a:pt x="351" y="196"/>
                  <a:pt x="357" y="200"/>
                  <a:pt x="363" y="204"/>
                </a:cubicBezTo>
                <a:cubicBezTo>
                  <a:pt x="365" y="205"/>
                  <a:pt x="366" y="206"/>
                  <a:pt x="368" y="203"/>
                </a:cubicBezTo>
                <a:cubicBezTo>
                  <a:pt x="377" y="193"/>
                  <a:pt x="386" y="183"/>
                  <a:pt x="396" y="172"/>
                </a:cubicBezTo>
                <a:cubicBezTo>
                  <a:pt x="407" y="160"/>
                  <a:pt x="406" y="155"/>
                  <a:pt x="406" y="147"/>
                </a:cubicBezTo>
                <a:cubicBezTo>
                  <a:pt x="406" y="128"/>
                  <a:pt x="406" y="108"/>
                  <a:pt x="406" y="90"/>
                </a:cubicBezTo>
                <a:cubicBezTo>
                  <a:pt x="406" y="80"/>
                  <a:pt x="405" y="74"/>
                  <a:pt x="395" y="58"/>
                </a:cubicBezTo>
                <a:cubicBezTo>
                  <a:pt x="388" y="47"/>
                  <a:pt x="381" y="35"/>
                  <a:pt x="374" y="24"/>
                </a:cubicBezTo>
                <a:cubicBezTo>
                  <a:pt x="359" y="1"/>
                  <a:pt x="360" y="0"/>
                  <a:pt x="378" y="18"/>
                </a:cubicBezTo>
                <a:cubicBezTo>
                  <a:pt x="393" y="33"/>
                  <a:pt x="407" y="47"/>
                  <a:pt x="421" y="61"/>
                </a:cubicBezTo>
                <a:cubicBezTo>
                  <a:pt x="432" y="72"/>
                  <a:pt x="437" y="81"/>
                  <a:pt x="435" y="99"/>
                </a:cubicBezTo>
                <a:cubicBezTo>
                  <a:pt x="433" y="118"/>
                  <a:pt x="431" y="136"/>
                  <a:pt x="429" y="154"/>
                </a:cubicBezTo>
                <a:cubicBezTo>
                  <a:pt x="428" y="164"/>
                  <a:pt x="427" y="175"/>
                  <a:pt x="418" y="182"/>
                </a:cubicBezTo>
                <a:cubicBezTo>
                  <a:pt x="404" y="192"/>
                  <a:pt x="391" y="203"/>
                  <a:pt x="378" y="213"/>
                </a:cubicBezTo>
                <a:cubicBezTo>
                  <a:pt x="376" y="215"/>
                  <a:pt x="376" y="216"/>
                  <a:pt x="378" y="218"/>
                </a:cubicBezTo>
                <a:cubicBezTo>
                  <a:pt x="384" y="225"/>
                  <a:pt x="389" y="232"/>
                  <a:pt x="393" y="241"/>
                </a:cubicBezTo>
                <a:cubicBezTo>
                  <a:pt x="395" y="244"/>
                  <a:pt x="397" y="246"/>
                  <a:pt x="402" y="245"/>
                </a:cubicBezTo>
                <a:cubicBezTo>
                  <a:pt x="426" y="239"/>
                  <a:pt x="451" y="234"/>
                  <a:pt x="475" y="229"/>
                </a:cubicBezTo>
                <a:cubicBezTo>
                  <a:pt x="482" y="228"/>
                  <a:pt x="485" y="224"/>
                  <a:pt x="483" y="214"/>
                </a:cubicBezTo>
                <a:cubicBezTo>
                  <a:pt x="475" y="155"/>
                  <a:pt x="481" y="120"/>
                  <a:pt x="500" y="65"/>
                </a:cubicBezTo>
                <a:cubicBezTo>
                  <a:pt x="507" y="44"/>
                  <a:pt x="509" y="43"/>
                  <a:pt x="509" y="69"/>
                </a:cubicBezTo>
                <a:cubicBezTo>
                  <a:pt x="510" y="122"/>
                  <a:pt x="509" y="177"/>
                  <a:pt x="509" y="230"/>
                </a:cubicBezTo>
                <a:cubicBezTo>
                  <a:pt x="509" y="237"/>
                  <a:pt x="504" y="244"/>
                  <a:pt x="494" y="246"/>
                </a:cubicBezTo>
                <a:cubicBezTo>
                  <a:pt x="465" y="251"/>
                  <a:pt x="436" y="257"/>
                  <a:pt x="406" y="263"/>
                </a:cubicBezTo>
                <a:cubicBezTo>
                  <a:pt x="403" y="263"/>
                  <a:pt x="402" y="264"/>
                  <a:pt x="402" y="267"/>
                </a:cubicBezTo>
                <a:cubicBezTo>
                  <a:pt x="405" y="279"/>
                  <a:pt x="406" y="291"/>
                  <a:pt x="406" y="303"/>
                </a:cubicBezTo>
                <a:cubicBezTo>
                  <a:pt x="406" y="308"/>
                  <a:pt x="407" y="308"/>
                  <a:pt x="411" y="308"/>
                </a:cubicBezTo>
                <a:cubicBezTo>
                  <a:pt x="436" y="306"/>
                  <a:pt x="460" y="304"/>
                  <a:pt x="484" y="302"/>
                </a:cubicBezTo>
                <a:cubicBezTo>
                  <a:pt x="496" y="301"/>
                  <a:pt x="503" y="306"/>
                  <a:pt x="505" y="314"/>
                </a:cubicBezTo>
                <a:cubicBezTo>
                  <a:pt x="521" y="371"/>
                  <a:pt x="539" y="429"/>
                  <a:pt x="554" y="486"/>
                </a:cubicBezTo>
                <a:cubicBezTo>
                  <a:pt x="562" y="514"/>
                  <a:pt x="559" y="513"/>
                  <a:pt x="545" y="493"/>
                </a:cubicBezTo>
                <a:cubicBezTo>
                  <a:pt x="508" y="440"/>
                  <a:pt x="491" y="405"/>
                  <a:pt x="482" y="338"/>
                </a:cubicBezTo>
                <a:cubicBezTo>
                  <a:pt x="481" y="328"/>
                  <a:pt x="477" y="325"/>
                  <a:pt x="469" y="325"/>
                </a:cubicBezTo>
                <a:cubicBezTo>
                  <a:pt x="449" y="327"/>
                  <a:pt x="429" y="328"/>
                  <a:pt x="409" y="329"/>
                </a:cubicBezTo>
                <a:cubicBezTo>
                  <a:pt x="405" y="329"/>
                  <a:pt x="404" y="330"/>
                  <a:pt x="403" y="334"/>
                </a:cubicBezTo>
                <a:cubicBezTo>
                  <a:pt x="399" y="346"/>
                  <a:pt x="394" y="358"/>
                  <a:pt x="387" y="369"/>
                </a:cubicBezTo>
                <a:cubicBezTo>
                  <a:pt x="385" y="371"/>
                  <a:pt x="386" y="373"/>
                  <a:pt x="387" y="374"/>
                </a:cubicBezTo>
                <a:cubicBezTo>
                  <a:pt x="400" y="384"/>
                  <a:pt x="412" y="393"/>
                  <a:pt x="424" y="403"/>
                </a:cubicBezTo>
                <a:cubicBezTo>
                  <a:pt x="432" y="409"/>
                  <a:pt x="433" y="419"/>
                  <a:pt x="434" y="427"/>
                </a:cubicBezTo>
                <a:cubicBezTo>
                  <a:pt x="436" y="443"/>
                  <a:pt x="438" y="459"/>
                  <a:pt x="440" y="475"/>
                </a:cubicBezTo>
                <a:cubicBezTo>
                  <a:pt x="441" y="491"/>
                  <a:pt x="437" y="499"/>
                  <a:pt x="427" y="508"/>
                </a:cubicBezTo>
                <a:cubicBezTo>
                  <a:pt x="415" y="520"/>
                  <a:pt x="403" y="532"/>
                  <a:pt x="391" y="545"/>
                </a:cubicBezTo>
                <a:cubicBezTo>
                  <a:pt x="375" y="560"/>
                  <a:pt x="374" y="560"/>
                  <a:pt x="386" y="540"/>
                </a:cubicBezTo>
                <a:cubicBezTo>
                  <a:pt x="393" y="530"/>
                  <a:pt x="399" y="520"/>
                  <a:pt x="405" y="510"/>
                </a:cubicBezTo>
                <a:cubicBezTo>
                  <a:pt x="414" y="497"/>
                  <a:pt x="414" y="491"/>
                  <a:pt x="414" y="483"/>
                </a:cubicBezTo>
                <a:cubicBezTo>
                  <a:pt x="414" y="467"/>
                  <a:pt x="414" y="450"/>
                  <a:pt x="414" y="434"/>
                </a:cubicBezTo>
                <a:cubicBezTo>
                  <a:pt x="414" y="426"/>
                  <a:pt x="416" y="422"/>
                  <a:pt x="405" y="411"/>
                </a:cubicBezTo>
                <a:cubicBezTo>
                  <a:pt x="397" y="402"/>
                  <a:pt x="389" y="393"/>
                  <a:pt x="380" y="384"/>
                </a:cubicBezTo>
                <a:cubicBezTo>
                  <a:pt x="379" y="382"/>
                  <a:pt x="378" y="382"/>
                  <a:pt x="376" y="384"/>
                </a:cubicBezTo>
                <a:cubicBezTo>
                  <a:pt x="354" y="412"/>
                  <a:pt x="324" y="435"/>
                  <a:pt x="302" y="444"/>
                </a:cubicBezTo>
                <a:cubicBezTo>
                  <a:pt x="287" y="451"/>
                  <a:pt x="279" y="452"/>
                  <a:pt x="265" y="446"/>
                </a:cubicBezTo>
                <a:cubicBezTo>
                  <a:pt x="242" y="437"/>
                  <a:pt x="210" y="414"/>
                  <a:pt x="186" y="384"/>
                </a:cubicBezTo>
                <a:cubicBezTo>
                  <a:pt x="184" y="382"/>
                  <a:pt x="184" y="382"/>
                  <a:pt x="182" y="384"/>
                </a:cubicBezTo>
                <a:cubicBezTo>
                  <a:pt x="174" y="393"/>
                  <a:pt x="165" y="402"/>
                  <a:pt x="157" y="411"/>
                </a:cubicBezTo>
                <a:cubicBezTo>
                  <a:pt x="147" y="422"/>
                  <a:pt x="148" y="426"/>
                  <a:pt x="148" y="434"/>
                </a:cubicBezTo>
                <a:cubicBezTo>
                  <a:pt x="148" y="450"/>
                  <a:pt x="148" y="467"/>
                  <a:pt x="148" y="483"/>
                </a:cubicBezTo>
                <a:cubicBezTo>
                  <a:pt x="148" y="491"/>
                  <a:pt x="149" y="497"/>
                  <a:pt x="157" y="510"/>
                </a:cubicBezTo>
                <a:cubicBezTo>
                  <a:pt x="163" y="520"/>
                  <a:pt x="170" y="530"/>
                  <a:pt x="176" y="540"/>
                </a:cubicBezTo>
                <a:cubicBezTo>
                  <a:pt x="188" y="560"/>
                  <a:pt x="187" y="560"/>
                  <a:pt x="172" y="545"/>
                </a:cubicBezTo>
                <a:cubicBezTo>
                  <a:pt x="159" y="532"/>
                  <a:pt x="147" y="520"/>
                  <a:pt x="135" y="508"/>
                </a:cubicBezTo>
                <a:cubicBezTo>
                  <a:pt x="126" y="499"/>
                  <a:pt x="121" y="491"/>
                  <a:pt x="123" y="475"/>
                </a:cubicBezTo>
                <a:cubicBezTo>
                  <a:pt x="125" y="459"/>
                  <a:pt x="126" y="443"/>
                  <a:pt x="128" y="427"/>
                </a:cubicBezTo>
                <a:cubicBezTo>
                  <a:pt x="129" y="419"/>
                  <a:pt x="130" y="409"/>
                  <a:pt x="138" y="403"/>
                </a:cubicBezTo>
                <a:cubicBezTo>
                  <a:pt x="150" y="393"/>
                  <a:pt x="162" y="384"/>
                  <a:pt x="175" y="374"/>
                </a:cubicBezTo>
                <a:cubicBezTo>
                  <a:pt x="176" y="373"/>
                  <a:pt x="177" y="371"/>
                  <a:pt x="176" y="369"/>
                </a:cubicBezTo>
                <a:cubicBezTo>
                  <a:pt x="169" y="358"/>
                  <a:pt x="163" y="346"/>
                  <a:pt x="159" y="334"/>
                </a:cubicBezTo>
                <a:cubicBezTo>
                  <a:pt x="158" y="330"/>
                  <a:pt x="157" y="329"/>
                  <a:pt x="153" y="329"/>
                </a:cubicBezTo>
                <a:cubicBezTo>
                  <a:pt x="133" y="328"/>
                  <a:pt x="113" y="327"/>
                  <a:pt x="93" y="325"/>
                </a:cubicBezTo>
                <a:cubicBezTo>
                  <a:pt x="85" y="325"/>
                  <a:pt x="81" y="328"/>
                  <a:pt x="80" y="338"/>
                </a:cubicBezTo>
                <a:cubicBezTo>
                  <a:pt x="71" y="405"/>
                  <a:pt x="54" y="440"/>
                  <a:pt x="17" y="493"/>
                </a:cubicBezTo>
                <a:cubicBezTo>
                  <a:pt x="3" y="513"/>
                  <a:pt x="0" y="514"/>
                  <a:pt x="8" y="486"/>
                </a:cubicBezTo>
                <a:cubicBezTo>
                  <a:pt x="23" y="429"/>
                  <a:pt x="41" y="371"/>
                  <a:pt x="57" y="314"/>
                </a:cubicBezTo>
                <a:cubicBezTo>
                  <a:pt x="59" y="306"/>
                  <a:pt x="67" y="301"/>
                  <a:pt x="78" y="302"/>
                </a:cubicBezTo>
                <a:cubicBezTo>
                  <a:pt x="102" y="304"/>
                  <a:pt x="126" y="306"/>
                  <a:pt x="151" y="308"/>
                </a:cubicBezTo>
                <a:cubicBezTo>
                  <a:pt x="155" y="308"/>
                  <a:pt x="156" y="308"/>
                  <a:pt x="156" y="303"/>
                </a:cubicBezTo>
                <a:cubicBezTo>
                  <a:pt x="156" y="291"/>
                  <a:pt x="157" y="279"/>
                  <a:pt x="160" y="267"/>
                </a:cubicBezTo>
                <a:cubicBezTo>
                  <a:pt x="160" y="264"/>
                  <a:pt x="159" y="263"/>
                  <a:pt x="156" y="263"/>
                </a:cubicBezTo>
                <a:cubicBezTo>
                  <a:pt x="127" y="257"/>
                  <a:pt x="97" y="251"/>
                  <a:pt x="68" y="246"/>
                </a:cubicBezTo>
                <a:cubicBezTo>
                  <a:pt x="58" y="244"/>
                  <a:pt x="53" y="237"/>
                  <a:pt x="53" y="230"/>
                </a:cubicBezTo>
                <a:cubicBezTo>
                  <a:pt x="53" y="177"/>
                  <a:pt x="52" y="122"/>
                  <a:pt x="53" y="69"/>
                </a:cubicBezTo>
                <a:cubicBezTo>
                  <a:pt x="53" y="43"/>
                  <a:pt x="55" y="44"/>
                  <a:pt x="62" y="65"/>
                </a:cubicBezTo>
                <a:cubicBezTo>
                  <a:pt x="81" y="120"/>
                  <a:pt x="87" y="155"/>
                  <a:pt x="79" y="214"/>
                </a:cubicBezTo>
                <a:cubicBezTo>
                  <a:pt x="77" y="224"/>
                  <a:pt x="80" y="228"/>
                  <a:pt x="87" y="229"/>
                </a:cubicBezTo>
                <a:cubicBezTo>
                  <a:pt x="111" y="234"/>
                  <a:pt x="136" y="239"/>
                  <a:pt x="160" y="245"/>
                </a:cubicBezTo>
                <a:cubicBezTo>
                  <a:pt x="165" y="246"/>
                  <a:pt x="167" y="244"/>
                  <a:pt x="169" y="241"/>
                </a:cubicBezTo>
                <a:cubicBezTo>
                  <a:pt x="173" y="232"/>
                  <a:pt x="178" y="225"/>
                  <a:pt x="184" y="218"/>
                </a:cubicBezTo>
                <a:cubicBezTo>
                  <a:pt x="186" y="216"/>
                  <a:pt x="186" y="215"/>
                  <a:pt x="184" y="213"/>
                </a:cubicBezTo>
                <a:cubicBezTo>
                  <a:pt x="171" y="203"/>
                  <a:pt x="158" y="192"/>
                  <a:pt x="145" y="182"/>
                </a:cubicBezTo>
                <a:cubicBezTo>
                  <a:pt x="135" y="175"/>
                  <a:pt x="134" y="164"/>
                  <a:pt x="133" y="154"/>
                </a:cubicBezTo>
                <a:cubicBezTo>
                  <a:pt x="131" y="136"/>
                  <a:pt x="129" y="118"/>
                  <a:pt x="127" y="99"/>
                </a:cubicBezTo>
                <a:cubicBezTo>
                  <a:pt x="125" y="81"/>
                  <a:pt x="130" y="72"/>
                  <a:pt x="141" y="61"/>
                </a:cubicBezTo>
                <a:cubicBezTo>
                  <a:pt x="155" y="47"/>
                  <a:pt x="169" y="33"/>
                  <a:pt x="184" y="18"/>
                </a:cubicBezTo>
                <a:cubicBezTo>
                  <a:pt x="202" y="0"/>
                  <a:pt x="203" y="1"/>
                  <a:pt x="189" y="24"/>
                </a:cubicBezTo>
                <a:cubicBezTo>
                  <a:pt x="181" y="35"/>
                  <a:pt x="174" y="47"/>
                  <a:pt x="167" y="58"/>
                </a:cubicBezTo>
                <a:cubicBezTo>
                  <a:pt x="157" y="74"/>
                  <a:pt x="157" y="80"/>
                  <a:pt x="157" y="90"/>
                </a:cubicBezTo>
                <a:cubicBezTo>
                  <a:pt x="157" y="108"/>
                  <a:pt x="157" y="128"/>
                  <a:pt x="157" y="147"/>
                </a:cubicBezTo>
                <a:cubicBezTo>
                  <a:pt x="157" y="155"/>
                  <a:pt x="155" y="160"/>
                  <a:pt x="166" y="172"/>
                </a:cubicBezTo>
                <a:cubicBezTo>
                  <a:pt x="176" y="183"/>
                  <a:pt x="185" y="193"/>
                  <a:pt x="195" y="203"/>
                </a:cubicBezTo>
                <a:cubicBezTo>
                  <a:pt x="196" y="206"/>
                  <a:pt x="198" y="205"/>
                  <a:pt x="200" y="204"/>
                </a:cubicBezTo>
                <a:cubicBezTo>
                  <a:pt x="205" y="200"/>
                  <a:pt x="211" y="196"/>
                  <a:pt x="218" y="193"/>
                </a:cubicBezTo>
                <a:cubicBezTo>
                  <a:pt x="222" y="192"/>
                  <a:pt x="222" y="191"/>
                  <a:pt x="219" y="187"/>
                </a:cubicBezTo>
                <a:cubicBezTo>
                  <a:pt x="214" y="179"/>
                  <a:pt x="211" y="170"/>
                  <a:pt x="211" y="161"/>
                </a:cubicBezTo>
                <a:cubicBezTo>
                  <a:pt x="211" y="147"/>
                  <a:pt x="217" y="134"/>
                  <a:pt x="229" y="125"/>
                </a:cubicBezTo>
                <a:cubicBezTo>
                  <a:pt x="232" y="122"/>
                  <a:pt x="232" y="121"/>
                  <a:pt x="232" y="117"/>
                </a:cubicBezTo>
                <a:cubicBezTo>
                  <a:pt x="233" y="107"/>
                  <a:pt x="236" y="99"/>
                  <a:pt x="240" y="89"/>
                </a:cubicBezTo>
                <a:cubicBezTo>
                  <a:pt x="244" y="81"/>
                  <a:pt x="244" y="82"/>
                  <a:pt x="244" y="88"/>
                </a:cubicBezTo>
                <a:cubicBezTo>
                  <a:pt x="244" y="97"/>
                  <a:pt x="245" y="103"/>
                  <a:pt x="246" y="109"/>
                </a:cubicBezTo>
                <a:cubicBezTo>
                  <a:pt x="247" y="113"/>
                  <a:pt x="250" y="113"/>
                  <a:pt x="252" y="112"/>
                </a:cubicBezTo>
                <a:cubicBezTo>
                  <a:pt x="268" y="106"/>
                  <a:pt x="294" y="106"/>
                  <a:pt x="310" y="112"/>
                </a:cubicBezTo>
                <a:close/>
              </a:path>
            </a:pathLst>
          </a:custGeom>
          <a:solidFill>
            <a:srgbClr val="B50F0C"/>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 name="文本框 6"/>
          <p:cNvSpPr txBox="1"/>
          <p:nvPr/>
        </p:nvSpPr>
        <p:spPr>
          <a:xfrm>
            <a:off x="4099560" y="2287418"/>
            <a:ext cx="3715656" cy="3323987"/>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a:t>多线程</a:t>
            </a:r>
            <a:endParaRPr lang="en-US" altLang="zh-CN" sz="2800" dirty="0"/>
          </a:p>
          <a:p>
            <a:pPr marL="457200" indent="-457200">
              <a:lnSpc>
                <a:spcPct val="150000"/>
              </a:lnSpc>
              <a:buFont typeface="Arial" panose="020B0604020202020204" pitchFamily="34" charset="0"/>
              <a:buChar char="•"/>
            </a:pPr>
            <a:r>
              <a:rPr lang="zh-CN" altLang="en-US" sz="2800" dirty="0"/>
              <a:t>交互式</a:t>
            </a:r>
            <a:endParaRPr lang="en-US" altLang="zh-CN" sz="2800" dirty="0"/>
          </a:p>
          <a:p>
            <a:pPr marL="457200" indent="-457200">
              <a:lnSpc>
                <a:spcPct val="150000"/>
              </a:lnSpc>
              <a:buFont typeface="Arial" panose="020B0604020202020204" pitchFamily="34" charset="0"/>
              <a:buChar char="•"/>
            </a:pPr>
            <a:r>
              <a:rPr lang="zh-CN" altLang="en-US" sz="2800" dirty="0"/>
              <a:t>动态操作</a:t>
            </a:r>
            <a:endParaRPr lang="en-US" altLang="zh-CN" sz="2800" dirty="0"/>
          </a:p>
          <a:p>
            <a:pPr marL="457200" indent="-457200">
              <a:lnSpc>
                <a:spcPct val="150000"/>
              </a:lnSpc>
              <a:buFont typeface="Arial" panose="020B0604020202020204" pitchFamily="34" charset="0"/>
              <a:buChar char="•"/>
            </a:pPr>
            <a:r>
              <a:rPr lang="zh-CN" altLang="en-US" sz="2800" dirty="0"/>
              <a:t>多层爬取</a:t>
            </a:r>
            <a:endParaRPr lang="en-US" altLang="zh-CN" sz="2800" dirty="0"/>
          </a:p>
          <a:p>
            <a:pPr marL="457200" indent="-457200">
              <a:lnSpc>
                <a:spcPct val="150000"/>
              </a:lnSpc>
              <a:buFont typeface="Arial" panose="020B0604020202020204" pitchFamily="34" charset="0"/>
              <a:buChar char="•"/>
            </a:pPr>
            <a:r>
              <a:rPr lang="zh-CN" altLang="en-US" sz="2800" dirty="0"/>
              <a:t>多关键词爬取</a:t>
            </a:r>
          </a:p>
        </p:txBody>
      </p:sp>
      <p:sp>
        <p:nvSpPr>
          <p:cNvPr id="15" name="矩形 14"/>
          <p:cNvSpPr/>
          <p:nvPr/>
        </p:nvSpPr>
        <p:spPr>
          <a:xfrm>
            <a:off x="945745" y="2287418"/>
            <a:ext cx="2037470" cy="3323987"/>
          </a:xfrm>
          <a:prstGeom prst="rect">
            <a:avLst/>
          </a:prstGeom>
          <a:solidFill>
            <a:srgbClr val="B50F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595148" y="2287418"/>
            <a:ext cx="738664" cy="3333702"/>
          </a:xfrm>
          <a:prstGeom prst="rect">
            <a:avLst/>
          </a:prstGeom>
          <a:noFill/>
        </p:spPr>
        <p:txBody>
          <a:bodyPr vert="eaVert" wrap="square" rtlCol="0" anchor="ctr" anchorCtr="0">
            <a:spAutoFit/>
          </a:bodyPr>
          <a:lstStyle/>
          <a:p>
            <a:r>
              <a:rPr lang="zh-CN" altLang="en-US" sz="3600" dirty="0">
                <a:solidFill>
                  <a:schemeClr val="bg1"/>
                </a:solidFill>
                <a:latin typeface="黑体" panose="02010609060101010101" pitchFamily="49" charset="-122"/>
                <a:ea typeface="黑体" panose="02010609060101010101" pitchFamily="49" charset="-122"/>
              </a:rPr>
              <a:t>本次爬虫的特点</a:t>
            </a:r>
          </a:p>
        </p:txBody>
      </p:sp>
      <p:sp>
        <p:nvSpPr>
          <p:cNvPr id="20" name="矩形 19"/>
          <p:cNvSpPr/>
          <p:nvPr/>
        </p:nvSpPr>
        <p:spPr>
          <a:xfrm>
            <a:off x="2983215" y="2287418"/>
            <a:ext cx="5536671" cy="33239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442853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EAE7"/>
        </a:solidFill>
        <a:effectLst/>
      </p:bgPr>
    </p:bg>
    <p:spTree>
      <p:nvGrpSpPr>
        <p:cNvPr id="1" name=""/>
        <p:cNvGrpSpPr/>
        <p:nvPr/>
      </p:nvGrpSpPr>
      <p:grpSpPr>
        <a:xfrm>
          <a:off x="0" y="0"/>
          <a:ext cx="0" cy="0"/>
          <a:chOff x="0" y="0"/>
          <a:chExt cx="0" cy="0"/>
        </a:xfrm>
      </p:grpSpPr>
      <p:grpSp>
        <p:nvGrpSpPr>
          <p:cNvPr id="14" name="组合 13"/>
          <p:cNvGrpSpPr/>
          <p:nvPr/>
        </p:nvGrpSpPr>
        <p:grpSpPr>
          <a:xfrm>
            <a:off x="4434840" y="2529840"/>
            <a:ext cx="3322320" cy="1158240"/>
            <a:chOff x="4434840" y="1691640"/>
            <a:chExt cx="3322320" cy="1158240"/>
          </a:xfrm>
          <a:effectLst>
            <a:outerShdw blurRad="50800" dist="38100" dir="2700000" algn="tl" rotWithShape="0">
              <a:prstClr val="black">
                <a:alpha val="40000"/>
              </a:prstClr>
            </a:outerShdw>
          </a:effectLst>
        </p:grpSpPr>
        <p:sp>
          <p:nvSpPr>
            <p:cNvPr id="9" name="矩形 8"/>
            <p:cNvSpPr/>
            <p:nvPr/>
          </p:nvSpPr>
          <p:spPr>
            <a:xfrm>
              <a:off x="4434840" y="1691640"/>
              <a:ext cx="3322320" cy="868680"/>
            </a:xfrm>
            <a:prstGeom prst="rect">
              <a:avLst/>
            </a:prstGeom>
            <a:solidFill>
              <a:srgbClr val="B50F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0800000">
              <a:off x="5821680" y="2560320"/>
              <a:ext cx="548640" cy="289560"/>
            </a:xfrm>
            <a:prstGeom prst="triangle">
              <a:avLst/>
            </a:prstGeom>
            <a:solidFill>
              <a:srgbClr val="B50F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189220" y="1827938"/>
              <a:ext cx="1813560" cy="584775"/>
            </a:xfrm>
            <a:prstGeom prst="rect">
              <a:avLst/>
            </a:prstGeom>
            <a:noFill/>
          </p:spPr>
          <p:txBody>
            <a:bodyPr wrap="square" rtlCol="0">
              <a:spAutoFit/>
            </a:bodyPr>
            <a:lstStyle/>
            <a:p>
              <a:r>
                <a:rPr lang="zh-CN" altLang="en-US" sz="3200" dirty="0">
                  <a:solidFill>
                    <a:schemeClr val="bg1"/>
                  </a:solidFill>
                  <a:latin typeface="黑体" panose="02010609060101010101" pitchFamily="49" charset="-122"/>
                  <a:ea typeface="黑体" panose="02010609060101010101" pitchFamily="49" charset="-122"/>
                </a:rPr>
                <a:t>第二部分</a:t>
              </a:r>
            </a:p>
          </p:txBody>
        </p:sp>
      </p:grpSp>
      <p:sp>
        <p:nvSpPr>
          <p:cNvPr id="13" name="文本框 12"/>
          <p:cNvSpPr txBox="1"/>
          <p:nvPr/>
        </p:nvSpPr>
        <p:spPr>
          <a:xfrm>
            <a:off x="4274621" y="3835687"/>
            <a:ext cx="3642758" cy="923330"/>
          </a:xfrm>
          <a:prstGeom prst="rect">
            <a:avLst/>
          </a:prstGeom>
          <a:noFill/>
        </p:spPr>
        <p:txBody>
          <a:bodyPr wrap="square" rtlCol="0">
            <a:spAutoFit/>
          </a:bodyPr>
          <a:lstStyle/>
          <a:p>
            <a:r>
              <a:rPr lang="zh-CN" altLang="en-US" sz="5400" b="1" dirty="0">
                <a:solidFill>
                  <a:srgbClr val="B50F0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描述性分析</a:t>
            </a:r>
          </a:p>
        </p:txBody>
      </p:sp>
      <p:pic>
        <p:nvPicPr>
          <p:cNvPr id="15" name="图片 1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85460" y="891877"/>
            <a:ext cx="3548079" cy="1816818"/>
          </a:xfrm>
          <a:prstGeom prst="rect">
            <a:avLst/>
          </a:prstGeom>
        </p:spPr>
      </p:pic>
    </p:spTree>
    <p:extLst>
      <p:ext uri="{BB962C8B-B14F-4D97-AF65-F5344CB8AC3E}">
        <p14:creationId xmlns:p14="http://schemas.microsoft.com/office/powerpoint/2010/main" val="9253765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EAE7"/>
        </a:solidFill>
        <a:effectLst/>
      </p:bgPr>
    </p:bg>
    <p:spTree>
      <p:nvGrpSpPr>
        <p:cNvPr id="1" name=""/>
        <p:cNvGrpSpPr/>
        <p:nvPr/>
      </p:nvGrpSpPr>
      <p:grpSpPr>
        <a:xfrm>
          <a:off x="0" y="0"/>
          <a:ext cx="0" cy="0"/>
          <a:chOff x="0" y="0"/>
          <a:chExt cx="0" cy="0"/>
        </a:xfrm>
      </p:grpSpPr>
      <p:grpSp>
        <p:nvGrpSpPr>
          <p:cNvPr id="6" name="组合 5"/>
          <p:cNvGrpSpPr/>
          <p:nvPr/>
        </p:nvGrpSpPr>
        <p:grpSpPr>
          <a:xfrm>
            <a:off x="240225" y="184243"/>
            <a:ext cx="3859335" cy="672587"/>
            <a:chOff x="240225" y="184242"/>
            <a:chExt cx="4731375" cy="803745"/>
          </a:xfrm>
        </p:grpSpPr>
        <p:grpSp>
          <p:nvGrpSpPr>
            <p:cNvPr id="2" name="组合 1"/>
            <p:cNvGrpSpPr/>
            <p:nvPr/>
          </p:nvGrpSpPr>
          <p:grpSpPr>
            <a:xfrm>
              <a:off x="240225" y="184242"/>
              <a:ext cx="616576" cy="702311"/>
              <a:chOff x="9247188" y="5113338"/>
              <a:chExt cx="420687" cy="481013"/>
            </a:xfrm>
          </p:grpSpPr>
          <p:sp>
            <p:nvSpPr>
              <p:cNvPr id="3" name="Freeform 29"/>
              <p:cNvSpPr>
                <a:spLocks/>
              </p:cNvSpPr>
              <p:nvPr/>
            </p:nvSpPr>
            <p:spPr bwMode="auto">
              <a:xfrm>
                <a:off x="9337675" y="5113338"/>
                <a:ext cx="330200" cy="330200"/>
              </a:xfrm>
              <a:custGeom>
                <a:avLst/>
                <a:gdLst>
                  <a:gd name="T0" fmla="*/ 66 w 88"/>
                  <a:gd name="T1" fmla="*/ 20 h 88"/>
                  <a:gd name="T2" fmla="*/ 44 w 88"/>
                  <a:gd name="T3" fmla="*/ 10 h 88"/>
                  <a:gd name="T4" fmla="*/ 44 w 88"/>
                  <a:gd name="T5" fmla="*/ 10 h 88"/>
                  <a:gd name="T6" fmla="*/ 22 w 88"/>
                  <a:gd name="T7" fmla="*/ 0 h 88"/>
                  <a:gd name="T8" fmla="*/ 0 w 88"/>
                  <a:gd name="T9" fmla="*/ 10 h 88"/>
                  <a:gd name="T10" fmla="*/ 0 w 88"/>
                  <a:gd name="T11" fmla="*/ 10 h 88"/>
                  <a:gd name="T12" fmla="*/ 0 w 88"/>
                  <a:gd name="T13" fmla="*/ 78 h 88"/>
                  <a:gd name="T14" fmla="*/ 22 w 88"/>
                  <a:gd name="T15" fmla="*/ 69 h 88"/>
                  <a:gd name="T16" fmla="*/ 44 w 88"/>
                  <a:gd name="T17" fmla="*/ 78 h 88"/>
                  <a:gd name="T18" fmla="*/ 44 w 88"/>
                  <a:gd name="T19" fmla="*/ 78 h 88"/>
                  <a:gd name="T20" fmla="*/ 66 w 88"/>
                  <a:gd name="T21" fmla="*/ 88 h 88"/>
                  <a:gd name="T22" fmla="*/ 88 w 88"/>
                  <a:gd name="T23" fmla="*/ 78 h 88"/>
                  <a:gd name="T24" fmla="*/ 88 w 88"/>
                  <a:gd name="T25" fmla="*/ 78 h 88"/>
                  <a:gd name="T26" fmla="*/ 88 w 88"/>
                  <a:gd name="T27" fmla="*/ 10 h 88"/>
                  <a:gd name="T28" fmla="*/ 66 w 88"/>
                  <a:gd name="T29" fmla="*/ 2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66" y="20"/>
                    </a:moveTo>
                    <a:cubicBezTo>
                      <a:pt x="58" y="20"/>
                      <a:pt x="50" y="16"/>
                      <a:pt x="44" y="10"/>
                    </a:cubicBezTo>
                    <a:cubicBezTo>
                      <a:pt x="44" y="10"/>
                      <a:pt x="44" y="10"/>
                      <a:pt x="44" y="10"/>
                    </a:cubicBezTo>
                    <a:cubicBezTo>
                      <a:pt x="38" y="4"/>
                      <a:pt x="30" y="0"/>
                      <a:pt x="22" y="0"/>
                    </a:cubicBezTo>
                    <a:cubicBezTo>
                      <a:pt x="14" y="0"/>
                      <a:pt x="6" y="4"/>
                      <a:pt x="0" y="10"/>
                    </a:cubicBezTo>
                    <a:cubicBezTo>
                      <a:pt x="0" y="10"/>
                      <a:pt x="0" y="10"/>
                      <a:pt x="0" y="10"/>
                    </a:cubicBezTo>
                    <a:cubicBezTo>
                      <a:pt x="0" y="78"/>
                      <a:pt x="0" y="78"/>
                      <a:pt x="0" y="78"/>
                    </a:cubicBezTo>
                    <a:cubicBezTo>
                      <a:pt x="6" y="72"/>
                      <a:pt x="14" y="69"/>
                      <a:pt x="22" y="69"/>
                    </a:cubicBezTo>
                    <a:cubicBezTo>
                      <a:pt x="30" y="69"/>
                      <a:pt x="38" y="72"/>
                      <a:pt x="44" y="78"/>
                    </a:cubicBezTo>
                    <a:cubicBezTo>
                      <a:pt x="44" y="78"/>
                      <a:pt x="44" y="78"/>
                      <a:pt x="44" y="78"/>
                    </a:cubicBezTo>
                    <a:cubicBezTo>
                      <a:pt x="50" y="85"/>
                      <a:pt x="58" y="88"/>
                      <a:pt x="66" y="88"/>
                    </a:cubicBezTo>
                    <a:cubicBezTo>
                      <a:pt x="75" y="88"/>
                      <a:pt x="82" y="85"/>
                      <a:pt x="88" y="78"/>
                    </a:cubicBezTo>
                    <a:cubicBezTo>
                      <a:pt x="88" y="78"/>
                      <a:pt x="88" y="78"/>
                      <a:pt x="88" y="78"/>
                    </a:cubicBezTo>
                    <a:cubicBezTo>
                      <a:pt x="88" y="10"/>
                      <a:pt x="88" y="10"/>
                      <a:pt x="88" y="10"/>
                    </a:cubicBezTo>
                    <a:cubicBezTo>
                      <a:pt x="82" y="16"/>
                      <a:pt x="75" y="20"/>
                      <a:pt x="66" y="2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B50F0C"/>
                  </a:solidFill>
                </a:endParaRPr>
              </a:p>
            </p:txBody>
          </p:sp>
          <p:sp>
            <p:nvSpPr>
              <p:cNvPr id="4" name="Freeform 30"/>
              <p:cNvSpPr>
                <a:spLocks/>
              </p:cNvSpPr>
              <p:nvPr/>
            </p:nvSpPr>
            <p:spPr bwMode="auto">
              <a:xfrm>
                <a:off x="9247188" y="5113338"/>
                <a:ext cx="52388" cy="481013"/>
              </a:xfrm>
              <a:custGeom>
                <a:avLst/>
                <a:gdLst>
                  <a:gd name="T0" fmla="*/ 7 w 14"/>
                  <a:gd name="T1" fmla="*/ 0 h 128"/>
                  <a:gd name="T2" fmla="*/ 0 w 14"/>
                  <a:gd name="T3" fmla="*/ 7 h 128"/>
                  <a:gd name="T4" fmla="*/ 0 w 14"/>
                  <a:gd name="T5" fmla="*/ 128 h 128"/>
                  <a:gd name="T6" fmla="*/ 14 w 14"/>
                  <a:gd name="T7" fmla="*/ 128 h 128"/>
                  <a:gd name="T8" fmla="*/ 14 w 14"/>
                  <a:gd name="T9" fmla="*/ 7 h 128"/>
                  <a:gd name="T10" fmla="*/ 7 w 14"/>
                  <a:gd name="T11" fmla="*/ 0 h 128"/>
                </a:gdLst>
                <a:ahLst/>
                <a:cxnLst>
                  <a:cxn ang="0">
                    <a:pos x="T0" y="T1"/>
                  </a:cxn>
                  <a:cxn ang="0">
                    <a:pos x="T2" y="T3"/>
                  </a:cxn>
                  <a:cxn ang="0">
                    <a:pos x="T4" y="T5"/>
                  </a:cxn>
                  <a:cxn ang="0">
                    <a:pos x="T6" y="T7"/>
                  </a:cxn>
                  <a:cxn ang="0">
                    <a:pos x="T8" y="T9"/>
                  </a:cxn>
                  <a:cxn ang="0">
                    <a:pos x="T10" y="T11"/>
                  </a:cxn>
                </a:cxnLst>
                <a:rect l="0" t="0" r="r" b="b"/>
                <a:pathLst>
                  <a:path w="14" h="128">
                    <a:moveTo>
                      <a:pt x="7" y="0"/>
                    </a:moveTo>
                    <a:cubicBezTo>
                      <a:pt x="3" y="0"/>
                      <a:pt x="0" y="3"/>
                      <a:pt x="0" y="7"/>
                    </a:cubicBezTo>
                    <a:cubicBezTo>
                      <a:pt x="0" y="128"/>
                      <a:pt x="0" y="128"/>
                      <a:pt x="0" y="128"/>
                    </a:cubicBezTo>
                    <a:cubicBezTo>
                      <a:pt x="14" y="128"/>
                      <a:pt x="14" y="128"/>
                      <a:pt x="14" y="128"/>
                    </a:cubicBezTo>
                    <a:cubicBezTo>
                      <a:pt x="14" y="7"/>
                      <a:pt x="14" y="7"/>
                      <a:pt x="14" y="7"/>
                    </a:cubicBezTo>
                    <a:cubicBezTo>
                      <a:pt x="14" y="3"/>
                      <a:pt x="11" y="0"/>
                      <a:pt x="7" y="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B50F0C"/>
                  </a:solidFill>
                </a:endParaRPr>
              </a:p>
            </p:txBody>
          </p:sp>
        </p:grpSp>
        <p:sp>
          <p:nvSpPr>
            <p:cNvPr id="5" name="文本框 4"/>
            <p:cNvSpPr txBox="1"/>
            <p:nvPr/>
          </p:nvSpPr>
          <p:spPr>
            <a:xfrm>
              <a:off x="1024440" y="362737"/>
              <a:ext cx="3947160" cy="625250"/>
            </a:xfrm>
            <a:prstGeom prst="rect">
              <a:avLst/>
            </a:prstGeom>
            <a:noFill/>
          </p:spPr>
          <p:txBody>
            <a:bodyPr wrap="square" rtlCol="0">
              <a:spAutoFit/>
            </a:bodyPr>
            <a:lstStyle/>
            <a:p>
              <a:r>
                <a:rPr lang="zh-CN" altLang="en-US" sz="2800" dirty="0">
                  <a:solidFill>
                    <a:schemeClr val="tx1">
                      <a:lumMod val="85000"/>
                      <a:lumOff val="15000"/>
                    </a:schemeClr>
                  </a:solidFill>
                  <a:latin typeface="+mn-ea"/>
                </a:rPr>
                <a:t>描述性分析</a:t>
              </a:r>
            </a:p>
          </p:txBody>
        </p:sp>
      </p:grpSp>
      <p:cxnSp>
        <p:nvCxnSpPr>
          <p:cNvPr id="8" name="直接连接符 7"/>
          <p:cNvCxnSpPr/>
          <p:nvPr/>
        </p:nvCxnSpPr>
        <p:spPr>
          <a:xfrm>
            <a:off x="0" y="1005840"/>
            <a:ext cx="12192000" cy="0"/>
          </a:xfrm>
          <a:prstGeom prst="line">
            <a:avLst/>
          </a:prstGeom>
          <a:ln w="57150">
            <a:solidFill>
              <a:srgbClr val="DF3232"/>
            </a:solidFill>
            <a:prstDash val="sysDash"/>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879901" y="5232211"/>
            <a:ext cx="10945090" cy="1200329"/>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zh-CN" altLang="en-US" sz="2000" dirty="0"/>
              <a:t>以</a:t>
            </a:r>
            <a:r>
              <a:rPr lang="en-US" altLang="zh-CN" sz="2000" dirty="0"/>
              <a:t>10</a:t>
            </a:r>
            <a:r>
              <a:rPr lang="zh-CN" altLang="en-US" sz="2000" dirty="0"/>
              <a:t>天为一个时间段，对“中美贸易战”的新闻数目进行了统计。</a:t>
            </a:r>
            <a:endParaRPr lang="en-US" altLang="zh-CN" sz="2000" dirty="0"/>
          </a:p>
          <a:p>
            <a:pPr marL="342900" indent="-342900">
              <a:lnSpc>
                <a:spcPct val="120000"/>
              </a:lnSpc>
              <a:buFont typeface="Arial" panose="020B0604020202020204" pitchFamily="34" charset="0"/>
              <a:buChar char="•"/>
            </a:pPr>
            <a:r>
              <a:rPr lang="zh-CN" altLang="en-US" sz="2000" dirty="0"/>
              <a:t>“中美贸易战”从</a:t>
            </a:r>
            <a:r>
              <a:rPr lang="en-US" altLang="zh-CN" sz="2000" dirty="0"/>
              <a:t>3</a:t>
            </a:r>
            <a:r>
              <a:rPr lang="zh-CN" altLang="en-US" sz="2000" dirty="0"/>
              <a:t>月下旬正式开始并迅速升温，于四月上旬达到顶峰，新闻总量超过</a:t>
            </a:r>
            <a:r>
              <a:rPr lang="en-US" altLang="zh-CN" sz="2000" dirty="0"/>
              <a:t>300</a:t>
            </a:r>
            <a:r>
              <a:rPr lang="zh-CN" altLang="en-US" sz="2000" dirty="0"/>
              <a:t>条。</a:t>
            </a:r>
            <a:endParaRPr lang="en-US" altLang="zh-CN" sz="2000" dirty="0"/>
          </a:p>
          <a:p>
            <a:pPr marL="342900" indent="-342900">
              <a:lnSpc>
                <a:spcPct val="120000"/>
              </a:lnSpc>
              <a:buFont typeface="Arial" panose="020B0604020202020204" pitchFamily="34" charset="0"/>
              <a:buChar char="•"/>
            </a:pPr>
            <a:r>
              <a:rPr lang="zh-CN" altLang="en-US" sz="2000" dirty="0"/>
              <a:t>随着时间的持续，关注度下降，四月中下旬新闻热度逐渐降低。</a:t>
            </a:r>
            <a:endParaRPr lang="en-US" altLang="zh-CN" sz="2000"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274986"/>
            <a:ext cx="10058400" cy="3688080"/>
          </a:xfrm>
          <a:prstGeom prst="rect">
            <a:avLst/>
          </a:prstGeom>
        </p:spPr>
      </p:pic>
    </p:spTree>
    <p:extLst>
      <p:ext uri="{BB962C8B-B14F-4D97-AF65-F5344CB8AC3E}">
        <p14:creationId xmlns:p14="http://schemas.microsoft.com/office/powerpoint/2010/main" val="30690471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EAE7"/>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25443" y="2596299"/>
            <a:ext cx="4377716" cy="2547877"/>
          </a:xfrm>
          <a:prstGeom prst="rect">
            <a:avLst/>
          </a:prstGeom>
        </p:spPr>
      </p:pic>
      <p:cxnSp>
        <p:nvCxnSpPr>
          <p:cNvPr id="8" name="直接连接符 7"/>
          <p:cNvCxnSpPr/>
          <p:nvPr/>
        </p:nvCxnSpPr>
        <p:spPr>
          <a:xfrm>
            <a:off x="0" y="1005840"/>
            <a:ext cx="12192000" cy="0"/>
          </a:xfrm>
          <a:prstGeom prst="line">
            <a:avLst/>
          </a:prstGeom>
          <a:ln w="57150">
            <a:solidFill>
              <a:srgbClr val="DF3232"/>
            </a:solidFill>
            <a:prstDash val="sysDash"/>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8127389" y="4958664"/>
            <a:ext cx="4101762" cy="1563811"/>
            <a:chOff x="8090238" y="4964403"/>
            <a:chExt cx="4101762" cy="1563811"/>
          </a:xfrm>
        </p:grpSpPr>
        <p:sp>
          <p:nvSpPr>
            <p:cNvPr id="38" name="圆角矩形 37"/>
            <p:cNvSpPr/>
            <p:nvPr/>
          </p:nvSpPr>
          <p:spPr>
            <a:xfrm>
              <a:off x="8090238" y="4964403"/>
              <a:ext cx="3980270" cy="1563811"/>
            </a:xfrm>
            <a:prstGeom prst="roundRect">
              <a:avLst/>
            </a:prstGeom>
            <a:solidFill>
              <a:srgbClr val="B50F0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141167" y="5085242"/>
              <a:ext cx="4050833" cy="1323439"/>
            </a:xfrm>
            <a:prstGeom prst="rect">
              <a:avLst/>
            </a:prstGeom>
            <a:noFill/>
          </p:spPr>
          <p:txBody>
            <a:bodyPr wrap="square" rtlCol="0">
              <a:spAutoFit/>
            </a:bodyPr>
            <a:lstStyle/>
            <a:p>
              <a:r>
                <a:rPr lang="en-US" altLang="zh-CN" sz="2000" dirty="0">
                  <a:solidFill>
                    <a:schemeClr val="bg1"/>
                  </a:solidFill>
                  <a:latin typeface="+mn-ea"/>
                </a:rPr>
                <a:t>4</a:t>
              </a:r>
              <a:r>
                <a:rPr lang="zh-CN" altLang="en-US" sz="2000" dirty="0">
                  <a:solidFill>
                    <a:schemeClr val="bg1"/>
                  </a:solidFill>
                  <a:latin typeface="+mn-ea"/>
                </a:rPr>
                <a:t>月</a:t>
              </a:r>
              <a:r>
                <a:rPr lang="en-US" altLang="zh-CN" sz="2000" dirty="0">
                  <a:solidFill>
                    <a:schemeClr val="bg1"/>
                  </a:solidFill>
                  <a:latin typeface="+mn-ea"/>
                </a:rPr>
                <a:t>6</a:t>
              </a:r>
              <a:r>
                <a:rPr lang="zh-CN" altLang="en-US" sz="2000" dirty="0">
                  <a:solidFill>
                    <a:schemeClr val="bg1"/>
                  </a:solidFill>
                  <a:latin typeface="+mn-ea"/>
                </a:rPr>
                <a:t>日，中国商务部、外交部相继发声：“中方将奉陪到底，不惜付出任何代价，必定予以坚决反击，坚决捍卫国家和人民的利益”</a:t>
              </a:r>
              <a:endParaRPr lang="en-US" altLang="zh-CN" sz="2000" dirty="0">
                <a:solidFill>
                  <a:schemeClr val="bg1"/>
                </a:solidFill>
                <a:latin typeface="+mn-ea"/>
              </a:endParaRPr>
            </a:p>
          </p:txBody>
        </p:sp>
      </p:grpSp>
      <p:grpSp>
        <p:nvGrpSpPr>
          <p:cNvPr id="10" name="组合 9"/>
          <p:cNvGrpSpPr/>
          <p:nvPr/>
        </p:nvGrpSpPr>
        <p:grpSpPr>
          <a:xfrm>
            <a:off x="240225" y="184243"/>
            <a:ext cx="3859335" cy="672587"/>
            <a:chOff x="240225" y="184242"/>
            <a:chExt cx="4731375" cy="803745"/>
          </a:xfrm>
        </p:grpSpPr>
        <p:grpSp>
          <p:nvGrpSpPr>
            <p:cNvPr id="11" name="组合 10"/>
            <p:cNvGrpSpPr/>
            <p:nvPr/>
          </p:nvGrpSpPr>
          <p:grpSpPr>
            <a:xfrm>
              <a:off x="240225" y="184242"/>
              <a:ext cx="616576" cy="702311"/>
              <a:chOff x="9247188" y="5113338"/>
              <a:chExt cx="420687" cy="481013"/>
            </a:xfrm>
          </p:grpSpPr>
          <p:sp>
            <p:nvSpPr>
              <p:cNvPr id="13" name="Freeform 29"/>
              <p:cNvSpPr>
                <a:spLocks/>
              </p:cNvSpPr>
              <p:nvPr/>
            </p:nvSpPr>
            <p:spPr bwMode="auto">
              <a:xfrm>
                <a:off x="9337675" y="5113338"/>
                <a:ext cx="330200" cy="330200"/>
              </a:xfrm>
              <a:custGeom>
                <a:avLst/>
                <a:gdLst>
                  <a:gd name="T0" fmla="*/ 66 w 88"/>
                  <a:gd name="T1" fmla="*/ 20 h 88"/>
                  <a:gd name="T2" fmla="*/ 44 w 88"/>
                  <a:gd name="T3" fmla="*/ 10 h 88"/>
                  <a:gd name="T4" fmla="*/ 44 w 88"/>
                  <a:gd name="T5" fmla="*/ 10 h 88"/>
                  <a:gd name="T6" fmla="*/ 22 w 88"/>
                  <a:gd name="T7" fmla="*/ 0 h 88"/>
                  <a:gd name="T8" fmla="*/ 0 w 88"/>
                  <a:gd name="T9" fmla="*/ 10 h 88"/>
                  <a:gd name="T10" fmla="*/ 0 w 88"/>
                  <a:gd name="T11" fmla="*/ 10 h 88"/>
                  <a:gd name="T12" fmla="*/ 0 w 88"/>
                  <a:gd name="T13" fmla="*/ 78 h 88"/>
                  <a:gd name="T14" fmla="*/ 22 w 88"/>
                  <a:gd name="T15" fmla="*/ 69 h 88"/>
                  <a:gd name="T16" fmla="*/ 44 w 88"/>
                  <a:gd name="T17" fmla="*/ 78 h 88"/>
                  <a:gd name="T18" fmla="*/ 44 w 88"/>
                  <a:gd name="T19" fmla="*/ 78 h 88"/>
                  <a:gd name="T20" fmla="*/ 66 w 88"/>
                  <a:gd name="T21" fmla="*/ 88 h 88"/>
                  <a:gd name="T22" fmla="*/ 88 w 88"/>
                  <a:gd name="T23" fmla="*/ 78 h 88"/>
                  <a:gd name="T24" fmla="*/ 88 w 88"/>
                  <a:gd name="T25" fmla="*/ 78 h 88"/>
                  <a:gd name="T26" fmla="*/ 88 w 88"/>
                  <a:gd name="T27" fmla="*/ 10 h 88"/>
                  <a:gd name="T28" fmla="*/ 66 w 88"/>
                  <a:gd name="T29" fmla="*/ 2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66" y="20"/>
                    </a:moveTo>
                    <a:cubicBezTo>
                      <a:pt x="58" y="20"/>
                      <a:pt x="50" y="16"/>
                      <a:pt x="44" y="10"/>
                    </a:cubicBezTo>
                    <a:cubicBezTo>
                      <a:pt x="44" y="10"/>
                      <a:pt x="44" y="10"/>
                      <a:pt x="44" y="10"/>
                    </a:cubicBezTo>
                    <a:cubicBezTo>
                      <a:pt x="38" y="4"/>
                      <a:pt x="30" y="0"/>
                      <a:pt x="22" y="0"/>
                    </a:cubicBezTo>
                    <a:cubicBezTo>
                      <a:pt x="14" y="0"/>
                      <a:pt x="6" y="4"/>
                      <a:pt x="0" y="10"/>
                    </a:cubicBezTo>
                    <a:cubicBezTo>
                      <a:pt x="0" y="10"/>
                      <a:pt x="0" y="10"/>
                      <a:pt x="0" y="10"/>
                    </a:cubicBezTo>
                    <a:cubicBezTo>
                      <a:pt x="0" y="78"/>
                      <a:pt x="0" y="78"/>
                      <a:pt x="0" y="78"/>
                    </a:cubicBezTo>
                    <a:cubicBezTo>
                      <a:pt x="6" y="72"/>
                      <a:pt x="14" y="69"/>
                      <a:pt x="22" y="69"/>
                    </a:cubicBezTo>
                    <a:cubicBezTo>
                      <a:pt x="30" y="69"/>
                      <a:pt x="38" y="72"/>
                      <a:pt x="44" y="78"/>
                    </a:cubicBezTo>
                    <a:cubicBezTo>
                      <a:pt x="44" y="78"/>
                      <a:pt x="44" y="78"/>
                      <a:pt x="44" y="78"/>
                    </a:cubicBezTo>
                    <a:cubicBezTo>
                      <a:pt x="50" y="85"/>
                      <a:pt x="58" y="88"/>
                      <a:pt x="66" y="88"/>
                    </a:cubicBezTo>
                    <a:cubicBezTo>
                      <a:pt x="75" y="88"/>
                      <a:pt x="82" y="85"/>
                      <a:pt x="88" y="78"/>
                    </a:cubicBezTo>
                    <a:cubicBezTo>
                      <a:pt x="88" y="78"/>
                      <a:pt x="88" y="78"/>
                      <a:pt x="88" y="78"/>
                    </a:cubicBezTo>
                    <a:cubicBezTo>
                      <a:pt x="88" y="10"/>
                      <a:pt x="88" y="10"/>
                      <a:pt x="88" y="10"/>
                    </a:cubicBezTo>
                    <a:cubicBezTo>
                      <a:pt x="82" y="16"/>
                      <a:pt x="75" y="20"/>
                      <a:pt x="66" y="2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B50F0C"/>
                  </a:solidFill>
                </a:endParaRPr>
              </a:p>
            </p:txBody>
          </p:sp>
          <p:sp>
            <p:nvSpPr>
              <p:cNvPr id="14" name="Freeform 30"/>
              <p:cNvSpPr>
                <a:spLocks/>
              </p:cNvSpPr>
              <p:nvPr/>
            </p:nvSpPr>
            <p:spPr bwMode="auto">
              <a:xfrm>
                <a:off x="9247188" y="5113338"/>
                <a:ext cx="52388" cy="481013"/>
              </a:xfrm>
              <a:custGeom>
                <a:avLst/>
                <a:gdLst>
                  <a:gd name="T0" fmla="*/ 7 w 14"/>
                  <a:gd name="T1" fmla="*/ 0 h 128"/>
                  <a:gd name="T2" fmla="*/ 0 w 14"/>
                  <a:gd name="T3" fmla="*/ 7 h 128"/>
                  <a:gd name="T4" fmla="*/ 0 w 14"/>
                  <a:gd name="T5" fmla="*/ 128 h 128"/>
                  <a:gd name="T6" fmla="*/ 14 w 14"/>
                  <a:gd name="T7" fmla="*/ 128 h 128"/>
                  <a:gd name="T8" fmla="*/ 14 w 14"/>
                  <a:gd name="T9" fmla="*/ 7 h 128"/>
                  <a:gd name="T10" fmla="*/ 7 w 14"/>
                  <a:gd name="T11" fmla="*/ 0 h 128"/>
                </a:gdLst>
                <a:ahLst/>
                <a:cxnLst>
                  <a:cxn ang="0">
                    <a:pos x="T0" y="T1"/>
                  </a:cxn>
                  <a:cxn ang="0">
                    <a:pos x="T2" y="T3"/>
                  </a:cxn>
                  <a:cxn ang="0">
                    <a:pos x="T4" y="T5"/>
                  </a:cxn>
                  <a:cxn ang="0">
                    <a:pos x="T6" y="T7"/>
                  </a:cxn>
                  <a:cxn ang="0">
                    <a:pos x="T8" y="T9"/>
                  </a:cxn>
                  <a:cxn ang="0">
                    <a:pos x="T10" y="T11"/>
                  </a:cxn>
                </a:cxnLst>
                <a:rect l="0" t="0" r="r" b="b"/>
                <a:pathLst>
                  <a:path w="14" h="128">
                    <a:moveTo>
                      <a:pt x="7" y="0"/>
                    </a:moveTo>
                    <a:cubicBezTo>
                      <a:pt x="3" y="0"/>
                      <a:pt x="0" y="3"/>
                      <a:pt x="0" y="7"/>
                    </a:cubicBezTo>
                    <a:cubicBezTo>
                      <a:pt x="0" y="128"/>
                      <a:pt x="0" y="128"/>
                      <a:pt x="0" y="128"/>
                    </a:cubicBezTo>
                    <a:cubicBezTo>
                      <a:pt x="14" y="128"/>
                      <a:pt x="14" y="128"/>
                      <a:pt x="14" y="128"/>
                    </a:cubicBezTo>
                    <a:cubicBezTo>
                      <a:pt x="14" y="7"/>
                      <a:pt x="14" y="7"/>
                      <a:pt x="14" y="7"/>
                    </a:cubicBezTo>
                    <a:cubicBezTo>
                      <a:pt x="14" y="3"/>
                      <a:pt x="11" y="0"/>
                      <a:pt x="7" y="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B50F0C"/>
                  </a:solidFill>
                </a:endParaRPr>
              </a:p>
            </p:txBody>
          </p:sp>
        </p:grpSp>
        <p:sp>
          <p:nvSpPr>
            <p:cNvPr id="12" name="文本框 11"/>
            <p:cNvSpPr txBox="1"/>
            <p:nvPr/>
          </p:nvSpPr>
          <p:spPr>
            <a:xfrm>
              <a:off x="1024440" y="362737"/>
              <a:ext cx="3947160" cy="625250"/>
            </a:xfrm>
            <a:prstGeom prst="rect">
              <a:avLst/>
            </a:prstGeom>
            <a:noFill/>
          </p:spPr>
          <p:txBody>
            <a:bodyPr wrap="square" rtlCol="0">
              <a:spAutoFit/>
            </a:bodyPr>
            <a:lstStyle/>
            <a:p>
              <a:r>
                <a:rPr lang="zh-CN" altLang="en-US" sz="2800" dirty="0">
                  <a:solidFill>
                    <a:schemeClr val="tx1">
                      <a:lumMod val="85000"/>
                      <a:lumOff val="15000"/>
                    </a:schemeClr>
                  </a:solidFill>
                  <a:latin typeface="+mn-ea"/>
                </a:rPr>
                <a:t>描述性分析</a:t>
              </a:r>
            </a:p>
          </p:txBody>
        </p:sp>
      </p:grpSp>
      <p:sp>
        <p:nvSpPr>
          <p:cNvPr id="15" name="文本框 14"/>
          <p:cNvSpPr txBox="1"/>
          <p:nvPr/>
        </p:nvSpPr>
        <p:spPr>
          <a:xfrm>
            <a:off x="4731951" y="1266698"/>
            <a:ext cx="2709949" cy="1200329"/>
          </a:xfrm>
          <a:prstGeom prst="rect">
            <a:avLst/>
          </a:prstGeom>
          <a:noFill/>
        </p:spPr>
        <p:txBody>
          <a:bodyPr wrap="square" rtlCol="0">
            <a:spAutoFit/>
          </a:bodyPr>
          <a:lstStyle/>
          <a:p>
            <a:pPr algn="ctr"/>
            <a:r>
              <a:rPr lang="zh-CN" altLang="en-US" sz="3600" dirty="0">
                <a:latin typeface="叶根友毛笔行书2.0版" panose="02010601030101010101" pitchFamily="2" charset="-122"/>
                <a:ea typeface="叶根友毛笔行书2.0版" panose="02010601030101010101" pitchFamily="2" charset="-122"/>
              </a:rPr>
              <a:t>中美贸易战</a:t>
            </a:r>
            <a:endParaRPr lang="en-US" altLang="zh-CN" sz="3600" dirty="0">
              <a:latin typeface="叶根友毛笔行书2.0版" panose="02010601030101010101" pitchFamily="2" charset="-122"/>
              <a:ea typeface="叶根友毛笔行书2.0版" panose="02010601030101010101" pitchFamily="2" charset="-122"/>
            </a:endParaRPr>
          </a:p>
          <a:p>
            <a:pPr algn="ctr"/>
            <a:r>
              <a:rPr lang="zh-CN" altLang="en-US" sz="3600" dirty="0">
                <a:latin typeface="叶根友毛笔行书2.0版" panose="02010601030101010101" pitchFamily="2" charset="-122"/>
                <a:ea typeface="叶根友毛笔行书2.0版" panose="02010601030101010101" pitchFamily="2" charset="-122"/>
              </a:rPr>
              <a:t>大事记</a:t>
            </a:r>
          </a:p>
        </p:txBody>
      </p:sp>
      <p:grpSp>
        <p:nvGrpSpPr>
          <p:cNvPr id="31" name="组合 30"/>
          <p:cNvGrpSpPr/>
          <p:nvPr/>
        </p:nvGrpSpPr>
        <p:grpSpPr>
          <a:xfrm>
            <a:off x="348403" y="1274986"/>
            <a:ext cx="4061273" cy="1108687"/>
            <a:chOff x="302855" y="1388985"/>
            <a:chExt cx="4061273" cy="1108687"/>
          </a:xfrm>
        </p:grpSpPr>
        <p:sp>
          <p:nvSpPr>
            <p:cNvPr id="24" name="圆角矩形 23"/>
            <p:cNvSpPr/>
            <p:nvPr/>
          </p:nvSpPr>
          <p:spPr>
            <a:xfrm>
              <a:off x="302855" y="1388985"/>
              <a:ext cx="3920010" cy="1108687"/>
            </a:xfrm>
            <a:prstGeom prst="roundRect">
              <a:avLst/>
            </a:prstGeom>
            <a:solidFill>
              <a:srgbClr val="22388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6" name="文本框 15"/>
            <p:cNvSpPr txBox="1"/>
            <p:nvPr/>
          </p:nvSpPr>
          <p:spPr>
            <a:xfrm>
              <a:off x="302855" y="1598841"/>
              <a:ext cx="4061273" cy="707886"/>
            </a:xfrm>
            <a:prstGeom prst="rect">
              <a:avLst/>
            </a:prstGeom>
            <a:noFill/>
          </p:spPr>
          <p:txBody>
            <a:bodyPr wrap="square" rtlCol="0">
              <a:spAutoFit/>
            </a:bodyPr>
            <a:lstStyle/>
            <a:p>
              <a:r>
                <a:rPr lang="en-US" altLang="zh-CN" sz="2000" dirty="0">
                  <a:solidFill>
                    <a:schemeClr val="bg1"/>
                  </a:solidFill>
                  <a:latin typeface="+mn-ea"/>
                </a:rPr>
                <a:t>3</a:t>
              </a:r>
              <a:r>
                <a:rPr lang="zh-CN" altLang="en-US" sz="2000" dirty="0">
                  <a:solidFill>
                    <a:schemeClr val="bg1"/>
                  </a:solidFill>
                  <a:latin typeface="+mn-ea"/>
                </a:rPr>
                <a:t>月</a:t>
              </a:r>
              <a:r>
                <a:rPr lang="en-US" altLang="zh-CN" sz="2000" dirty="0">
                  <a:solidFill>
                    <a:schemeClr val="bg1"/>
                  </a:solidFill>
                  <a:latin typeface="+mn-ea"/>
                </a:rPr>
                <a:t>22</a:t>
              </a:r>
              <a:r>
                <a:rPr lang="zh-CN" altLang="en-US" sz="2000" dirty="0">
                  <a:solidFill>
                    <a:schemeClr val="bg1"/>
                  </a:solidFill>
                  <a:latin typeface="+mn-ea"/>
                </a:rPr>
                <a:t>日，特朗普签署总统备忘录，将对中国进口商品大规模征收关税</a:t>
              </a:r>
              <a:endParaRPr lang="en-US" altLang="zh-CN" sz="2000" dirty="0">
                <a:solidFill>
                  <a:schemeClr val="bg1"/>
                </a:solidFill>
                <a:latin typeface="+mn-ea"/>
              </a:endParaRPr>
            </a:p>
          </p:txBody>
        </p:sp>
      </p:grpSp>
      <p:sp>
        <p:nvSpPr>
          <p:cNvPr id="28" name="圆角矩形 27"/>
          <p:cNvSpPr/>
          <p:nvPr/>
        </p:nvSpPr>
        <p:spPr>
          <a:xfrm>
            <a:off x="348403" y="2598993"/>
            <a:ext cx="3920010" cy="1108687"/>
          </a:xfrm>
          <a:prstGeom prst="roundRect">
            <a:avLst/>
          </a:prstGeom>
          <a:solidFill>
            <a:srgbClr val="B50F0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58844" y="2772467"/>
            <a:ext cx="3797184" cy="707886"/>
          </a:xfrm>
          <a:prstGeom prst="rect">
            <a:avLst/>
          </a:prstGeom>
          <a:noFill/>
        </p:spPr>
        <p:txBody>
          <a:bodyPr wrap="square" rtlCol="0">
            <a:spAutoFit/>
          </a:bodyPr>
          <a:lstStyle/>
          <a:p>
            <a:r>
              <a:rPr lang="en-US" altLang="zh-CN" sz="2000" dirty="0">
                <a:solidFill>
                  <a:schemeClr val="bg1"/>
                </a:solidFill>
                <a:latin typeface="+mn-ea"/>
              </a:rPr>
              <a:t>3</a:t>
            </a:r>
            <a:r>
              <a:rPr lang="zh-CN" altLang="en-US" sz="2000" dirty="0">
                <a:solidFill>
                  <a:schemeClr val="bg1"/>
                </a:solidFill>
                <a:latin typeface="+mn-ea"/>
              </a:rPr>
              <a:t>月</a:t>
            </a:r>
            <a:r>
              <a:rPr lang="en-US" altLang="zh-CN" sz="2000" dirty="0">
                <a:solidFill>
                  <a:schemeClr val="bg1"/>
                </a:solidFill>
                <a:latin typeface="+mn-ea"/>
              </a:rPr>
              <a:t>23</a:t>
            </a:r>
            <a:r>
              <a:rPr lang="zh-CN" altLang="en-US" sz="2000" dirty="0">
                <a:solidFill>
                  <a:schemeClr val="bg1"/>
                </a:solidFill>
                <a:latin typeface="+mn-ea"/>
              </a:rPr>
              <a:t>日，中方商务部拟对价值</a:t>
            </a:r>
            <a:r>
              <a:rPr lang="en-US" altLang="zh-CN" sz="2000" dirty="0">
                <a:solidFill>
                  <a:schemeClr val="bg1"/>
                </a:solidFill>
                <a:latin typeface="+mn-ea"/>
              </a:rPr>
              <a:t>30</a:t>
            </a:r>
            <a:r>
              <a:rPr lang="zh-CN" altLang="en-US" sz="2000" dirty="0">
                <a:solidFill>
                  <a:schemeClr val="bg1"/>
                </a:solidFill>
                <a:latin typeface="+mn-ea"/>
              </a:rPr>
              <a:t>亿美元的美国产商品加征关税</a:t>
            </a:r>
            <a:endParaRPr lang="en-US" altLang="zh-CN" sz="2000" dirty="0">
              <a:solidFill>
                <a:schemeClr val="bg1"/>
              </a:solidFill>
              <a:latin typeface="+mn-ea"/>
            </a:endParaRPr>
          </a:p>
        </p:txBody>
      </p:sp>
      <p:sp>
        <p:nvSpPr>
          <p:cNvPr id="29" name="圆角矩形 28"/>
          <p:cNvSpPr/>
          <p:nvPr/>
        </p:nvSpPr>
        <p:spPr>
          <a:xfrm>
            <a:off x="358844" y="3941093"/>
            <a:ext cx="3920010" cy="1108687"/>
          </a:xfrm>
          <a:prstGeom prst="roundRect">
            <a:avLst/>
          </a:prstGeom>
          <a:solidFill>
            <a:srgbClr val="B50F0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399451" y="4108358"/>
            <a:ext cx="3930451" cy="707886"/>
          </a:xfrm>
          <a:prstGeom prst="rect">
            <a:avLst/>
          </a:prstGeom>
          <a:noFill/>
        </p:spPr>
        <p:txBody>
          <a:bodyPr wrap="square" rtlCol="0">
            <a:spAutoFit/>
          </a:bodyPr>
          <a:lstStyle/>
          <a:p>
            <a:r>
              <a:rPr lang="en-US" altLang="zh-CN" sz="2000" dirty="0">
                <a:solidFill>
                  <a:schemeClr val="bg1"/>
                </a:solidFill>
                <a:latin typeface="+mn-ea"/>
              </a:rPr>
              <a:t>4</a:t>
            </a:r>
            <a:r>
              <a:rPr lang="zh-CN" altLang="en-US" sz="2000" dirty="0">
                <a:solidFill>
                  <a:schemeClr val="bg1"/>
                </a:solidFill>
                <a:latin typeface="+mn-ea"/>
              </a:rPr>
              <a:t>月</a:t>
            </a:r>
            <a:r>
              <a:rPr lang="en-US" altLang="zh-CN" sz="2000" dirty="0">
                <a:solidFill>
                  <a:schemeClr val="bg1"/>
                </a:solidFill>
                <a:latin typeface="+mn-ea"/>
              </a:rPr>
              <a:t>2</a:t>
            </a:r>
            <a:r>
              <a:rPr lang="zh-CN" altLang="en-US" sz="2000" dirty="0">
                <a:solidFill>
                  <a:schemeClr val="bg1"/>
                </a:solidFill>
                <a:latin typeface="+mn-ea"/>
              </a:rPr>
              <a:t>日，中方决定对自美进口的</a:t>
            </a:r>
            <a:r>
              <a:rPr lang="en-US" altLang="zh-CN" sz="2000" dirty="0">
                <a:solidFill>
                  <a:schemeClr val="bg1"/>
                </a:solidFill>
                <a:latin typeface="+mn-ea"/>
              </a:rPr>
              <a:t>128</a:t>
            </a:r>
            <a:r>
              <a:rPr lang="zh-CN" altLang="en-US" sz="2000" dirty="0">
                <a:solidFill>
                  <a:schemeClr val="bg1"/>
                </a:solidFill>
                <a:latin typeface="+mn-ea"/>
              </a:rPr>
              <a:t>项产品加征</a:t>
            </a:r>
            <a:r>
              <a:rPr lang="en-US" altLang="zh-CN" sz="2000" dirty="0">
                <a:solidFill>
                  <a:schemeClr val="bg1"/>
                </a:solidFill>
                <a:latin typeface="+mn-ea"/>
              </a:rPr>
              <a:t>15%</a:t>
            </a:r>
            <a:r>
              <a:rPr lang="zh-CN" altLang="en-US" sz="2000" dirty="0">
                <a:solidFill>
                  <a:schemeClr val="bg1"/>
                </a:solidFill>
                <a:latin typeface="+mn-ea"/>
              </a:rPr>
              <a:t>或</a:t>
            </a:r>
            <a:r>
              <a:rPr lang="en-US" altLang="zh-CN" sz="2000" dirty="0">
                <a:solidFill>
                  <a:schemeClr val="bg1"/>
                </a:solidFill>
                <a:latin typeface="+mn-ea"/>
              </a:rPr>
              <a:t>25%</a:t>
            </a:r>
            <a:r>
              <a:rPr lang="zh-CN" altLang="en-US" sz="2000" dirty="0">
                <a:solidFill>
                  <a:schemeClr val="bg1"/>
                </a:solidFill>
                <a:latin typeface="+mn-ea"/>
              </a:rPr>
              <a:t>的关税</a:t>
            </a:r>
            <a:endParaRPr lang="en-US" altLang="zh-CN" sz="2000" dirty="0">
              <a:solidFill>
                <a:schemeClr val="bg1"/>
              </a:solidFill>
              <a:latin typeface="+mn-ea"/>
            </a:endParaRPr>
          </a:p>
        </p:txBody>
      </p:sp>
      <p:sp>
        <p:nvSpPr>
          <p:cNvPr id="30" name="圆角矩形 29"/>
          <p:cNvSpPr/>
          <p:nvPr/>
        </p:nvSpPr>
        <p:spPr>
          <a:xfrm>
            <a:off x="348403" y="5260528"/>
            <a:ext cx="3920010" cy="1136255"/>
          </a:xfrm>
          <a:prstGeom prst="roundRect">
            <a:avLst/>
          </a:prstGeom>
          <a:solidFill>
            <a:srgbClr val="22388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467202" y="5325204"/>
            <a:ext cx="3794948" cy="1015663"/>
          </a:xfrm>
          <a:prstGeom prst="rect">
            <a:avLst/>
          </a:prstGeom>
          <a:noFill/>
        </p:spPr>
        <p:txBody>
          <a:bodyPr wrap="square" rtlCol="0">
            <a:spAutoFit/>
          </a:bodyPr>
          <a:lstStyle/>
          <a:p>
            <a:r>
              <a:rPr lang="zh-CN" altLang="en-US" sz="2000" dirty="0">
                <a:solidFill>
                  <a:schemeClr val="bg1"/>
                </a:solidFill>
                <a:latin typeface="+mn-ea"/>
              </a:rPr>
              <a:t>美国时间</a:t>
            </a:r>
            <a:r>
              <a:rPr lang="en-US" altLang="zh-CN" sz="2000" dirty="0">
                <a:solidFill>
                  <a:schemeClr val="bg1"/>
                </a:solidFill>
                <a:latin typeface="+mn-ea"/>
              </a:rPr>
              <a:t>4</a:t>
            </a:r>
            <a:r>
              <a:rPr lang="zh-CN" altLang="en-US" sz="2000" dirty="0">
                <a:solidFill>
                  <a:schemeClr val="bg1"/>
                </a:solidFill>
                <a:latin typeface="+mn-ea"/>
              </a:rPr>
              <a:t>月</a:t>
            </a:r>
            <a:r>
              <a:rPr lang="en-US" altLang="zh-CN" sz="2000" dirty="0">
                <a:solidFill>
                  <a:schemeClr val="bg1"/>
                </a:solidFill>
                <a:latin typeface="+mn-ea"/>
              </a:rPr>
              <a:t>3</a:t>
            </a:r>
            <a:r>
              <a:rPr lang="zh-CN" altLang="en-US" sz="2000" dirty="0">
                <a:solidFill>
                  <a:schemeClr val="bg1"/>
                </a:solidFill>
                <a:latin typeface="+mn-ea"/>
              </a:rPr>
              <a:t>日，美国对我国输美价值</a:t>
            </a:r>
            <a:r>
              <a:rPr lang="en-US" altLang="zh-CN" sz="2000" dirty="0">
                <a:solidFill>
                  <a:schemeClr val="bg1"/>
                </a:solidFill>
                <a:latin typeface="+mn-ea"/>
              </a:rPr>
              <a:t>500</a:t>
            </a:r>
            <a:r>
              <a:rPr lang="zh-CN" altLang="en-US" sz="2000" dirty="0">
                <a:solidFill>
                  <a:schemeClr val="bg1"/>
                </a:solidFill>
                <a:latin typeface="+mn-ea"/>
              </a:rPr>
              <a:t>亿美元的商品加征</a:t>
            </a:r>
            <a:r>
              <a:rPr lang="en-US" altLang="zh-CN" sz="2000" dirty="0">
                <a:solidFill>
                  <a:schemeClr val="bg1"/>
                </a:solidFill>
                <a:latin typeface="+mn-ea"/>
              </a:rPr>
              <a:t>25%</a:t>
            </a:r>
            <a:r>
              <a:rPr lang="zh-CN" altLang="en-US" sz="2000" dirty="0">
                <a:solidFill>
                  <a:schemeClr val="bg1"/>
                </a:solidFill>
                <a:latin typeface="+mn-ea"/>
              </a:rPr>
              <a:t>的关税</a:t>
            </a:r>
            <a:endParaRPr lang="en-US" altLang="zh-CN" sz="2000" dirty="0">
              <a:solidFill>
                <a:schemeClr val="bg1"/>
              </a:solidFill>
              <a:latin typeface="+mn-ea"/>
            </a:endParaRPr>
          </a:p>
        </p:txBody>
      </p:sp>
      <p:grpSp>
        <p:nvGrpSpPr>
          <p:cNvPr id="40" name="组合 39"/>
          <p:cNvGrpSpPr/>
          <p:nvPr/>
        </p:nvGrpSpPr>
        <p:grpSpPr>
          <a:xfrm>
            <a:off x="8105401" y="1278400"/>
            <a:ext cx="3980270" cy="1188627"/>
            <a:chOff x="8068251" y="1278400"/>
            <a:chExt cx="3980270" cy="1188627"/>
          </a:xfrm>
        </p:grpSpPr>
        <p:sp>
          <p:nvSpPr>
            <p:cNvPr id="35" name="圆角矩形 34"/>
            <p:cNvSpPr/>
            <p:nvPr/>
          </p:nvSpPr>
          <p:spPr>
            <a:xfrm>
              <a:off x="8068251" y="1278400"/>
              <a:ext cx="3980270" cy="1188627"/>
            </a:xfrm>
            <a:prstGeom prst="roundRect">
              <a:avLst/>
            </a:prstGeom>
            <a:solidFill>
              <a:srgbClr val="B50F0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103834" y="1346310"/>
              <a:ext cx="3842590" cy="1015663"/>
            </a:xfrm>
            <a:prstGeom prst="rect">
              <a:avLst/>
            </a:prstGeom>
            <a:noFill/>
          </p:spPr>
          <p:txBody>
            <a:bodyPr wrap="square" rtlCol="0">
              <a:spAutoFit/>
            </a:bodyPr>
            <a:lstStyle/>
            <a:p>
              <a:r>
                <a:rPr lang="en-US" altLang="zh-CN" sz="2000" dirty="0">
                  <a:solidFill>
                    <a:schemeClr val="bg1"/>
                  </a:solidFill>
                  <a:latin typeface="+mn-ea"/>
                </a:rPr>
                <a:t>4</a:t>
              </a:r>
              <a:r>
                <a:rPr lang="zh-CN" altLang="en-US" sz="2000" dirty="0">
                  <a:solidFill>
                    <a:schemeClr val="bg1"/>
                  </a:solidFill>
                  <a:latin typeface="+mn-ea"/>
                </a:rPr>
                <a:t>月</a:t>
              </a:r>
              <a:r>
                <a:rPr lang="en-US" altLang="zh-CN" sz="2000" dirty="0">
                  <a:solidFill>
                    <a:schemeClr val="bg1"/>
                  </a:solidFill>
                  <a:latin typeface="+mn-ea"/>
                </a:rPr>
                <a:t>4</a:t>
              </a:r>
              <a:r>
                <a:rPr lang="zh-CN" altLang="en-US" sz="2000" dirty="0">
                  <a:solidFill>
                    <a:schemeClr val="bg1"/>
                  </a:solidFill>
                  <a:latin typeface="+mn-ea"/>
                </a:rPr>
                <a:t>日，中方回应宣布对美国大豆等农产品、汽车、化工品、飞机等加征</a:t>
              </a:r>
              <a:r>
                <a:rPr lang="en-US" altLang="zh-CN" sz="2000" dirty="0">
                  <a:solidFill>
                    <a:schemeClr val="bg1"/>
                  </a:solidFill>
                  <a:latin typeface="+mn-ea"/>
                </a:rPr>
                <a:t>25%</a:t>
              </a:r>
              <a:r>
                <a:rPr lang="zh-CN" altLang="en-US" sz="2000" dirty="0">
                  <a:solidFill>
                    <a:schemeClr val="bg1"/>
                  </a:solidFill>
                  <a:latin typeface="+mn-ea"/>
                </a:rPr>
                <a:t>的关税</a:t>
              </a:r>
            </a:p>
          </p:txBody>
        </p:sp>
      </p:grpSp>
      <p:grpSp>
        <p:nvGrpSpPr>
          <p:cNvPr id="39" name="组合 38"/>
          <p:cNvGrpSpPr/>
          <p:nvPr/>
        </p:nvGrpSpPr>
        <p:grpSpPr>
          <a:xfrm>
            <a:off x="8105401" y="3093042"/>
            <a:ext cx="4029291" cy="1136255"/>
            <a:chOff x="8073249" y="2816176"/>
            <a:chExt cx="4029291" cy="1136255"/>
          </a:xfrm>
        </p:grpSpPr>
        <p:sp>
          <p:nvSpPr>
            <p:cNvPr id="36" name="圆角矩形 35"/>
            <p:cNvSpPr/>
            <p:nvPr/>
          </p:nvSpPr>
          <p:spPr>
            <a:xfrm>
              <a:off x="8073249" y="2816176"/>
              <a:ext cx="3975271" cy="1136255"/>
            </a:xfrm>
            <a:prstGeom prst="roundRect">
              <a:avLst/>
            </a:prstGeom>
            <a:solidFill>
              <a:srgbClr val="22388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8103834" y="2876471"/>
              <a:ext cx="3998706" cy="1015663"/>
            </a:xfrm>
            <a:prstGeom prst="rect">
              <a:avLst/>
            </a:prstGeom>
            <a:noFill/>
          </p:spPr>
          <p:txBody>
            <a:bodyPr wrap="square" rtlCol="0">
              <a:spAutoFit/>
            </a:bodyPr>
            <a:lstStyle/>
            <a:p>
              <a:r>
                <a:rPr lang="zh-CN" altLang="en-US" sz="2000" dirty="0">
                  <a:solidFill>
                    <a:schemeClr val="bg1"/>
                  </a:solidFill>
                  <a:latin typeface="+mn-ea"/>
                </a:rPr>
                <a:t>美国时间</a:t>
              </a:r>
              <a:r>
                <a:rPr lang="en-US" altLang="zh-CN" sz="2000" dirty="0">
                  <a:solidFill>
                    <a:schemeClr val="bg1"/>
                  </a:solidFill>
                  <a:latin typeface="+mn-ea"/>
                </a:rPr>
                <a:t>4</a:t>
              </a:r>
              <a:r>
                <a:rPr lang="zh-CN" altLang="en-US" sz="2000" dirty="0">
                  <a:solidFill>
                    <a:schemeClr val="bg1"/>
                  </a:solidFill>
                  <a:latin typeface="+mn-ea"/>
                </a:rPr>
                <a:t>月</a:t>
              </a:r>
              <a:r>
                <a:rPr lang="en-US" altLang="zh-CN" sz="2000" dirty="0">
                  <a:solidFill>
                    <a:schemeClr val="bg1"/>
                  </a:solidFill>
                  <a:latin typeface="+mn-ea"/>
                </a:rPr>
                <a:t>5</a:t>
              </a:r>
              <a:r>
                <a:rPr lang="zh-CN" altLang="en-US" sz="2000" dirty="0">
                  <a:solidFill>
                    <a:schemeClr val="bg1"/>
                  </a:solidFill>
                  <a:latin typeface="+mn-ea"/>
                </a:rPr>
                <a:t>日，特朗普要求美国贸易代表办公室考虑额外对</a:t>
              </a:r>
              <a:r>
                <a:rPr lang="en-US" altLang="zh-CN" sz="2000" dirty="0">
                  <a:solidFill>
                    <a:schemeClr val="bg1"/>
                  </a:solidFill>
                  <a:latin typeface="+mn-ea"/>
                </a:rPr>
                <a:t>1000</a:t>
              </a:r>
              <a:r>
                <a:rPr lang="zh-CN" altLang="en-US" sz="2000" dirty="0">
                  <a:solidFill>
                    <a:schemeClr val="bg1"/>
                  </a:solidFill>
                  <a:latin typeface="+mn-ea"/>
                </a:rPr>
                <a:t>亿美元中国进口商品加征关税</a:t>
              </a:r>
              <a:endParaRPr lang="en-US" altLang="zh-CN" sz="2000" dirty="0">
                <a:solidFill>
                  <a:schemeClr val="bg1"/>
                </a:solidFill>
                <a:latin typeface="+mn-ea"/>
              </a:endParaRPr>
            </a:p>
          </p:txBody>
        </p:sp>
      </p:grpSp>
    </p:spTree>
    <p:extLst>
      <p:ext uri="{BB962C8B-B14F-4D97-AF65-F5344CB8AC3E}">
        <p14:creationId xmlns:p14="http://schemas.microsoft.com/office/powerpoint/2010/main" val="42264457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0-#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0-#ppt_w/2"/>
                                          </p:val>
                                        </p:tav>
                                        <p:tav tm="100000">
                                          <p:val>
                                            <p:strVal val="#ppt_x"/>
                                          </p:val>
                                        </p:tav>
                                      </p:tavLst>
                                    </p:anim>
                                    <p:anim calcmode="lin" valueType="num">
                                      <p:cBhvr additive="base">
                                        <p:cTn id="18" dur="500" fill="hold"/>
                                        <p:tgtEl>
                                          <p:spTgt spid="28"/>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0-#ppt_w/2"/>
                                          </p:val>
                                        </p:tav>
                                        <p:tav tm="100000">
                                          <p:val>
                                            <p:strVal val="#ppt_x"/>
                                          </p:val>
                                        </p:tav>
                                      </p:tavLst>
                                    </p:anim>
                                    <p:anim calcmode="lin" valueType="num">
                                      <p:cBhvr additive="base">
                                        <p:cTn id="22" dur="500" fill="hold"/>
                                        <p:tgtEl>
                                          <p:spTgt spid="20"/>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0-#ppt_w/2"/>
                                          </p:val>
                                        </p:tav>
                                        <p:tav tm="100000">
                                          <p:val>
                                            <p:strVal val="#ppt_x"/>
                                          </p:val>
                                        </p:tav>
                                      </p:tavLst>
                                    </p:anim>
                                    <p:anim calcmode="lin" valueType="num">
                                      <p:cBhvr additive="base">
                                        <p:cTn id="26"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0-#ppt_w/2"/>
                                          </p:val>
                                        </p:tav>
                                        <p:tav tm="100000">
                                          <p:val>
                                            <p:strVal val="#ppt_x"/>
                                          </p:val>
                                        </p:tav>
                                      </p:tavLst>
                                    </p:anim>
                                    <p:anim calcmode="lin" valueType="num">
                                      <p:cBhvr additive="base">
                                        <p:cTn id="32" dur="500" fill="hold"/>
                                        <p:tgtEl>
                                          <p:spTgt spid="21"/>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additive="base">
                                        <p:cTn id="35" dur="500" fill="hold"/>
                                        <p:tgtEl>
                                          <p:spTgt spid="30"/>
                                        </p:tgtEl>
                                        <p:attrNameLst>
                                          <p:attrName>ppt_x</p:attrName>
                                        </p:attrNameLst>
                                      </p:cBhvr>
                                      <p:tavLst>
                                        <p:tav tm="0">
                                          <p:val>
                                            <p:strVal val="0-#ppt_w/2"/>
                                          </p:val>
                                        </p:tav>
                                        <p:tav tm="100000">
                                          <p:val>
                                            <p:strVal val="#ppt_x"/>
                                          </p:val>
                                        </p:tav>
                                      </p:tavLst>
                                    </p:anim>
                                    <p:anim calcmode="lin" valueType="num">
                                      <p:cBhvr additive="base">
                                        <p:cTn id="36"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anim calcmode="lin" valueType="num">
                                      <p:cBhvr additive="base">
                                        <p:cTn id="41" dur="500" fill="hold"/>
                                        <p:tgtEl>
                                          <p:spTgt spid="40"/>
                                        </p:tgtEl>
                                        <p:attrNameLst>
                                          <p:attrName>ppt_x</p:attrName>
                                        </p:attrNameLst>
                                      </p:cBhvr>
                                      <p:tavLst>
                                        <p:tav tm="0">
                                          <p:val>
                                            <p:strVal val="1+#ppt_w/2"/>
                                          </p:val>
                                        </p:tav>
                                        <p:tav tm="100000">
                                          <p:val>
                                            <p:strVal val="#ppt_x"/>
                                          </p:val>
                                        </p:tav>
                                      </p:tavLst>
                                    </p:anim>
                                    <p:anim calcmode="lin" valueType="num">
                                      <p:cBhvr additive="base">
                                        <p:cTn id="42"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1+#ppt_w/2"/>
                                          </p:val>
                                        </p:tav>
                                        <p:tav tm="100000">
                                          <p:val>
                                            <p:strVal val="#ppt_x"/>
                                          </p:val>
                                        </p:tav>
                                      </p:tavLst>
                                    </p:anim>
                                    <p:anim calcmode="lin" valueType="num">
                                      <p:cBhvr additive="base">
                                        <p:cTn id="48"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additive="base">
                                        <p:cTn id="53" dur="500" fill="hold"/>
                                        <p:tgtEl>
                                          <p:spTgt spid="41"/>
                                        </p:tgtEl>
                                        <p:attrNameLst>
                                          <p:attrName>ppt_x</p:attrName>
                                        </p:attrNameLst>
                                      </p:cBhvr>
                                      <p:tavLst>
                                        <p:tav tm="0">
                                          <p:val>
                                            <p:strVal val="1+#ppt_w/2"/>
                                          </p:val>
                                        </p:tav>
                                        <p:tav tm="100000">
                                          <p:val>
                                            <p:strVal val="#ppt_x"/>
                                          </p:val>
                                        </p:tav>
                                      </p:tavLst>
                                    </p:anim>
                                    <p:anim calcmode="lin" valueType="num">
                                      <p:cBhvr additive="base">
                                        <p:cTn id="54"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7" grpId="0"/>
      <p:bldP spid="29" grpId="0" animBg="1"/>
      <p:bldP spid="20" grpId="0"/>
      <p:bldP spid="30" grpId="0" animBg="1"/>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AE7"/>
        </a:solidFill>
        <a:effectLst/>
      </p:bgPr>
    </p:bg>
    <p:spTree>
      <p:nvGrpSpPr>
        <p:cNvPr id="1" name=""/>
        <p:cNvGrpSpPr/>
        <p:nvPr/>
      </p:nvGrpSpPr>
      <p:grpSpPr>
        <a:xfrm>
          <a:off x="0" y="0"/>
          <a:ext cx="0" cy="0"/>
          <a:chOff x="0" y="0"/>
          <a:chExt cx="0" cy="0"/>
        </a:xfrm>
      </p:grpSpPr>
      <p:grpSp>
        <p:nvGrpSpPr>
          <p:cNvPr id="6" name="组合 5"/>
          <p:cNvGrpSpPr/>
          <p:nvPr/>
        </p:nvGrpSpPr>
        <p:grpSpPr>
          <a:xfrm>
            <a:off x="240225" y="184243"/>
            <a:ext cx="3859335" cy="672587"/>
            <a:chOff x="240225" y="184242"/>
            <a:chExt cx="4731375" cy="803745"/>
          </a:xfrm>
        </p:grpSpPr>
        <p:grpSp>
          <p:nvGrpSpPr>
            <p:cNvPr id="2" name="组合 1"/>
            <p:cNvGrpSpPr/>
            <p:nvPr/>
          </p:nvGrpSpPr>
          <p:grpSpPr>
            <a:xfrm>
              <a:off x="240225" y="184242"/>
              <a:ext cx="616576" cy="702311"/>
              <a:chOff x="9247188" y="5113338"/>
              <a:chExt cx="420687" cy="481013"/>
            </a:xfrm>
          </p:grpSpPr>
          <p:sp>
            <p:nvSpPr>
              <p:cNvPr id="3" name="Freeform 29"/>
              <p:cNvSpPr>
                <a:spLocks/>
              </p:cNvSpPr>
              <p:nvPr/>
            </p:nvSpPr>
            <p:spPr bwMode="auto">
              <a:xfrm>
                <a:off x="9337675" y="5113338"/>
                <a:ext cx="330200" cy="330200"/>
              </a:xfrm>
              <a:custGeom>
                <a:avLst/>
                <a:gdLst>
                  <a:gd name="T0" fmla="*/ 66 w 88"/>
                  <a:gd name="T1" fmla="*/ 20 h 88"/>
                  <a:gd name="T2" fmla="*/ 44 w 88"/>
                  <a:gd name="T3" fmla="*/ 10 h 88"/>
                  <a:gd name="T4" fmla="*/ 44 w 88"/>
                  <a:gd name="T5" fmla="*/ 10 h 88"/>
                  <a:gd name="T6" fmla="*/ 22 w 88"/>
                  <a:gd name="T7" fmla="*/ 0 h 88"/>
                  <a:gd name="T8" fmla="*/ 0 w 88"/>
                  <a:gd name="T9" fmla="*/ 10 h 88"/>
                  <a:gd name="T10" fmla="*/ 0 w 88"/>
                  <a:gd name="T11" fmla="*/ 10 h 88"/>
                  <a:gd name="T12" fmla="*/ 0 w 88"/>
                  <a:gd name="T13" fmla="*/ 78 h 88"/>
                  <a:gd name="T14" fmla="*/ 22 w 88"/>
                  <a:gd name="T15" fmla="*/ 69 h 88"/>
                  <a:gd name="T16" fmla="*/ 44 w 88"/>
                  <a:gd name="T17" fmla="*/ 78 h 88"/>
                  <a:gd name="T18" fmla="*/ 44 w 88"/>
                  <a:gd name="T19" fmla="*/ 78 h 88"/>
                  <a:gd name="T20" fmla="*/ 66 w 88"/>
                  <a:gd name="T21" fmla="*/ 88 h 88"/>
                  <a:gd name="T22" fmla="*/ 88 w 88"/>
                  <a:gd name="T23" fmla="*/ 78 h 88"/>
                  <a:gd name="T24" fmla="*/ 88 w 88"/>
                  <a:gd name="T25" fmla="*/ 78 h 88"/>
                  <a:gd name="T26" fmla="*/ 88 w 88"/>
                  <a:gd name="T27" fmla="*/ 10 h 88"/>
                  <a:gd name="T28" fmla="*/ 66 w 88"/>
                  <a:gd name="T29" fmla="*/ 2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66" y="20"/>
                    </a:moveTo>
                    <a:cubicBezTo>
                      <a:pt x="58" y="20"/>
                      <a:pt x="50" y="16"/>
                      <a:pt x="44" y="10"/>
                    </a:cubicBezTo>
                    <a:cubicBezTo>
                      <a:pt x="44" y="10"/>
                      <a:pt x="44" y="10"/>
                      <a:pt x="44" y="10"/>
                    </a:cubicBezTo>
                    <a:cubicBezTo>
                      <a:pt x="38" y="4"/>
                      <a:pt x="30" y="0"/>
                      <a:pt x="22" y="0"/>
                    </a:cubicBezTo>
                    <a:cubicBezTo>
                      <a:pt x="14" y="0"/>
                      <a:pt x="6" y="4"/>
                      <a:pt x="0" y="10"/>
                    </a:cubicBezTo>
                    <a:cubicBezTo>
                      <a:pt x="0" y="10"/>
                      <a:pt x="0" y="10"/>
                      <a:pt x="0" y="10"/>
                    </a:cubicBezTo>
                    <a:cubicBezTo>
                      <a:pt x="0" y="78"/>
                      <a:pt x="0" y="78"/>
                      <a:pt x="0" y="78"/>
                    </a:cubicBezTo>
                    <a:cubicBezTo>
                      <a:pt x="6" y="72"/>
                      <a:pt x="14" y="69"/>
                      <a:pt x="22" y="69"/>
                    </a:cubicBezTo>
                    <a:cubicBezTo>
                      <a:pt x="30" y="69"/>
                      <a:pt x="38" y="72"/>
                      <a:pt x="44" y="78"/>
                    </a:cubicBezTo>
                    <a:cubicBezTo>
                      <a:pt x="44" y="78"/>
                      <a:pt x="44" y="78"/>
                      <a:pt x="44" y="78"/>
                    </a:cubicBezTo>
                    <a:cubicBezTo>
                      <a:pt x="50" y="85"/>
                      <a:pt x="58" y="88"/>
                      <a:pt x="66" y="88"/>
                    </a:cubicBezTo>
                    <a:cubicBezTo>
                      <a:pt x="75" y="88"/>
                      <a:pt x="82" y="85"/>
                      <a:pt x="88" y="78"/>
                    </a:cubicBezTo>
                    <a:cubicBezTo>
                      <a:pt x="88" y="78"/>
                      <a:pt x="88" y="78"/>
                      <a:pt x="88" y="78"/>
                    </a:cubicBezTo>
                    <a:cubicBezTo>
                      <a:pt x="88" y="10"/>
                      <a:pt x="88" y="10"/>
                      <a:pt x="88" y="10"/>
                    </a:cubicBezTo>
                    <a:cubicBezTo>
                      <a:pt x="82" y="16"/>
                      <a:pt x="75" y="20"/>
                      <a:pt x="66" y="2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B50F0C"/>
                  </a:solidFill>
                </a:endParaRPr>
              </a:p>
            </p:txBody>
          </p:sp>
          <p:sp>
            <p:nvSpPr>
              <p:cNvPr id="4" name="Freeform 30"/>
              <p:cNvSpPr>
                <a:spLocks/>
              </p:cNvSpPr>
              <p:nvPr/>
            </p:nvSpPr>
            <p:spPr bwMode="auto">
              <a:xfrm>
                <a:off x="9247188" y="5113338"/>
                <a:ext cx="52388" cy="481013"/>
              </a:xfrm>
              <a:custGeom>
                <a:avLst/>
                <a:gdLst>
                  <a:gd name="T0" fmla="*/ 7 w 14"/>
                  <a:gd name="T1" fmla="*/ 0 h 128"/>
                  <a:gd name="T2" fmla="*/ 0 w 14"/>
                  <a:gd name="T3" fmla="*/ 7 h 128"/>
                  <a:gd name="T4" fmla="*/ 0 w 14"/>
                  <a:gd name="T5" fmla="*/ 128 h 128"/>
                  <a:gd name="T6" fmla="*/ 14 w 14"/>
                  <a:gd name="T7" fmla="*/ 128 h 128"/>
                  <a:gd name="T8" fmla="*/ 14 w 14"/>
                  <a:gd name="T9" fmla="*/ 7 h 128"/>
                  <a:gd name="T10" fmla="*/ 7 w 14"/>
                  <a:gd name="T11" fmla="*/ 0 h 128"/>
                </a:gdLst>
                <a:ahLst/>
                <a:cxnLst>
                  <a:cxn ang="0">
                    <a:pos x="T0" y="T1"/>
                  </a:cxn>
                  <a:cxn ang="0">
                    <a:pos x="T2" y="T3"/>
                  </a:cxn>
                  <a:cxn ang="0">
                    <a:pos x="T4" y="T5"/>
                  </a:cxn>
                  <a:cxn ang="0">
                    <a:pos x="T6" y="T7"/>
                  </a:cxn>
                  <a:cxn ang="0">
                    <a:pos x="T8" y="T9"/>
                  </a:cxn>
                  <a:cxn ang="0">
                    <a:pos x="T10" y="T11"/>
                  </a:cxn>
                </a:cxnLst>
                <a:rect l="0" t="0" r="r" b="b"/>
                <a:pathLst>
                  <a:path w="14" h="128">
                    <a:moveTo>
                      <a:pt x="7" y="0"/>
                    </a:moveTo>
                    <a:cubicBezTo>
                      <a:pt x="3" y="0"/>
                      <a:pt x="0" y="3"/>
                      <a:pt x="0" y="7"/>
                    </a:cubicBezTo>
                    <a:cubicBezTo>
                      <a:pt x="0" y="128"/>
                      <a:pt x="0" y="128"/>
                      <a:pt x="0" y="128"/>
                    </a:cubicBezTo>
                    <a:cubicBezTo>
                      <a:pt x="14" y="128"/>
                      <a:pt x="14" y="128"/>
                      <a:pt x="14" y="128"/>
                    </a:cubicBezTo>
                    <a:cubicBezTo>
                      <a:pt x="14" y="7"/>
                      <a:pt x="14" y="7"/>
                      <a:pt x="14" y="7"/>
                    </a:cubicBezTo>
                    <a:cubicBezTo>
                      <a:pt x="14" y="3"/>
                      <a:pt x="11" y="0"/>
                      <a:pt x="7" y="0"/>
                    </a:cubicBezTo>
                    <a:close/>
                  </a:path>
                </a:pathLst>
              </a:custGeom>
              <a:solidFill>
                <a:srgbClr val="B50F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B50F0C"/>
                  </a:solidFill>
                </a:endParaRPr>
              </a:p>
            </p:txBody>
          </p:sp>
        </p:grpSp>
        <p:sp>
          <p:nvSpPr>
            <p:cNvPr id="5" name="文本框 4"/>
            <p:cNvSpPr txBox="1"/>
            <p:nvPr/>
          </p:nvSpPr>
          <p:spPr>
            <a:xfrm>
              <a:off x="1024440" y="362737"/>
              <a:ext cx="3947160" cy="625250"/>
            </a:xfrm>
            <a:prstGeom prst="rect">
              <a:avLst/>
            </a:prstGeom>
            <a:noFill/>
          </p:spPr>
          <p:txBody>
            <a:bodyPr wrap="square" rtlCol="0">
              <a:spAutoFit/>
            </a:bodyPr>
            <a:lstStyle/>
            <a:p>
              <a:r>
                <a:rPr lang="zh-CN" altLang="en-US" sz="2800" dirty="0">
                  <a:solidFill>
                    <a:schemeClr val="tx1">
                      <a:lumMod val="85000"/>
                      <a:lumOff val="15000"/>
                    </a:schemeClr>
                  </a:solidFill>
                  <a:latin typeface="+mn-ea"/>
                </a:rPr>
                <a:t>描述性分析</a:t>
              </a:r>
            </a:p>
          </p:txBody>
        </p:sp>
      </p:grpSp>
      <p:cxnSp>
        <p:nvCxnSpPr>
          <p:cNvPr id="8" name="直接连接符 7"/>
          <p:cNvCxnSpPr/>
          <p:nvPr/>
        </p:nvCxnSpPr>
        <p:spPr>
          <a:xfrm>
            <a:off x="0" y="1005840"/>
            <a:ext cx="12192000" cy="0"/>
          </a:xfrm>
          <a:prstGeom prst="line">
            <a:avLst/>
          </a:prstGeom>
          <a:ln w="57150">
            <a:solidFill>
              <a:srgbClr val="DF3232"/>
            </a:solidFill>
            <a:prstDash val="sysDash"/>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160" y="1423997"/>
            <a:ext cx="5509730" cy="4821014"/>
          </a:xfrm>
          <a:prstGeom prst="rect">
            <a:avLst/>
          </a:prstGeom>
          <a:ln>
            <a:noFill/>
          </a:ln>
          <a:effectLst>
            <a:outerShdw blurRad="292100" dist="139700" dir="2700000" algn="tl" rotWithShape="0">
              <a:srgbClr val="333333">
                <a:alpha val="65000"/>
              </a:srgbClr>
            </a:outerShdw>
          </a:effectLst>
        </p:spPr>
      </p:pic>
      <p:grpSp>
        <p:nvGrpSpPr>
          <p:cNvPr id="14" name="组合 13"/>
          <p:cNvGrpSpPr/>
          <p:nvPr/>
        </p:nvGrpSpPr>
        <p:grpSpPr>
          <a:xfrm>
            <a:off x="7112000" y="1239731"/>
            <a:ext cx="4949370" cy="1517981"/>
            <a:chOff x="7112000" y="1239731"/>
            <a:chExt cx="4949370" cy="1517981"/>
          </a:xfrm>
        </p:grpSpPr>
        <p:sp>
          <p:nvSpPr>
            <p:cNvPr id="12" name="燕尾形箭头 11"/>
            <p:cNvSpPr/>
            <p:nvPr/>
          </p:nvSpPr>
          <p:spPr>
            <a:xfrm rot="10800000">
              <a:off x="7112000" y="1239731"/>
              <a:ext cx="4949370" cy="1517981"/>
            </a:xfrm>
            <a:prstGeom prst="notchedRightArrow">
              <a:avLst/>
            </a:prstGeom>
            <a:solidFill>
              <a:srgbClr val="B50F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7779654" y="1767890"/>
              <a:ext cx="4049486" cy="461665"/>
            </a:xfrm>
            <a:prstGeom prst="rect">
              <a:avLst/>
            </a:prstGeom>
            <a:noFill/>
          </p:spPr>
          <p:txBody>
            <a:bodyPr wrap="square" rtlCol="0">
              <a:spAutoFit/>
            </a:bodyPr>
            <a:lstStyle/>
            <a:p>
              <a:r>
                <a:rPr lang="zh-CN" altLang="en-US" sz="2400" dirty="0">
                  <a:solidFill>
                    <a:schemeClr val="bg1"/>
                  </a:solidFill>
                  <a:latin typeface="黑体" panose="02010609060101010101" pitchFamily="49" charset="-122"/>
                  <a:ea typeface="黑体" panose="02010609060101010101" pitchFamily="49" charset="-122"/>
                </a:rPr>
                <a:t>哪些媒体更关注中美贸易战？</a:t>
              </a:r>
            </a:p>
          </p:txBody>
        </p:sp>
      </p:grpSp>
      <p:grpSp>
        <p:nvGrpSpPr>
          <p:cNvPr id="15" name="组合 14"/>
          <p:cNvGrpSpPr/>
          <p:nvPr/>
        </p:nvGrpSpPr>
        <p:grpSpPr>
          <a:xfrm>
            <a:off x="7112000" y="2991603"/>
            <a:ext cx="4949370" cy="2824545"/>
            <a:chOff x="7112000" y="2991603"/>
            <a:chExt cx="4949370" cy="2824545"/>
          </a:xfrm>
        </p:grpSpPr>
        <p:sp>
          <p:nvSpPr>
            <p:cNvPr id="9" name="矩形 8"/>
            <p:cNvSpPr/>
            <p:nvPr/>
          </p:nvSpPr>
          <p:spPr>
            <a:xfrm>
              <a:off x="7213600" y="3064626"/>
              <a:ext cx="4691741" cy="2751522"/>
            </a:xfrm>
            <a:prstGeom prst="rect">
              <a:avLst/>
            </a:prstGeom>
          </p:spPr>
          <p:txBody>
            <a:bodyPr wrap="square">
              <a:spAutoFit/>
            </a:bodyPr>
            <a:lstStyle/>
            <a:p>
              <a:pPr algn="just">
                <a:lnSpc>
                  <a:spcPct val="120000"/>
                </a:lnSpc>
              </a:pPr>
              <a:r>
                <a:rPr lang="zh-CN" altLang="en-US" sz="2400" dirty="0"/>
                <a:t>在3月下旬至4月下旬期间，FX168财经网紧跟时政热点，针对中美贸易战发布了最多新闻，共计超过60条；农产品期货网、环球网、新浪综合和新浪港股也就事件的不同方面，发表了超过30条新闻。</a:t>
              </a:r>
            </a:p>
          </p:txBody>
        </p:sp>
        <p:sp>
          <p:nvSpPr>
            <p:cNvPr id="13" name="矩形 12"/>
            <p:cNvSpPr/>
            <p:nvPr/>
          </p:nvSpPr>
          <p:spPr>
            <a:xfrm>
              <a:off x="7112000" y="2991603"/>
              <a:ext cx="4949370" cy="2824545"/>
            </a:xfrm>
            <a:prstGeom prst="rect">
              <a:avLst/>
            </a:prstGeom>
            <a:noFill/>
            <a:ln>
              <a:solidFill>
                <a:srgbClr val="B50F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628239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TotalTime>
  <Words>1045</Words>
  <Application>Microsoft Office PowerPoint</Application>
  <PresentationFormat>宽屏</PresentationFormat>
  <Paragraphs>155</Paragraphs>
  <Slides>21</Slides>
  <Notes>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21</vt:i4>
      </vt:variant>
    </vt:vector>
  </HeadingPairs>
  <TitlesOfParts>
    <vt:vector size="33" baseType="lpstr">
      <vt:lpstr>Helvetica Neue</vt:lpstr>
      <vt:lpstr>Ygycuhei1.0</vt:lpstr>
      <vt:lpstr>黑体</vt:lpstr>
      <vt:lpstr>华文行楷</vt:lpstr>
      <vt:lpstr>宋体</vt:lpstr>
      <vt:lpstr>叶根友毛笔行书2.0版</vt:lpstr>
      <vt:lpstr>Arial</vt:lpstr>
      <vt:lpstr>Calibri</vt:lpstr>
      <vt:lpstr>Calibri Light</vt:lpstr>
      <vt:lpstr>Wingdings</vt:lpstr>
      <vt:lpstr>Wingdings 2</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Sky123.Org</dc:creator>
  <cp:lastModifiedBy>hongshaofish</cp:lastModifiedBy>
  <cp:revision>216</cp:revision>
  <dcterms:created xsi:type="dcterms:W3CDTF">2018-04-27T12:34:08Z</dcterms:created>
  <dcterms:modified xsi:type="dcterms:W3CDTF">2018-04-28T05:01:36Z</dcterms:modified>
</cp:coreProperties>
</file>